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452" r:id="rId2"/>
    <p:sldId id="364" r:id="rId3"/>
    <p:sldId id="376" r:id="rId4"/>
    <p:sldId id="410" r:id="rId5"/>
    <p:sldId id="416" r:id="rId6"/>
    <p:sldId id="377" r:id="rId7"/>
    <p:sldId id="300" r:id="rId8"/>
    <p:sldId id="413" r:id="rId9"/>
    <p:sldId id="383" r:id="rId10"/>
    <p:sldId id="256" r:id="rId11"/>
    <p:sldId id="455" r:id="rId12"/>
    <p:sldId id="417" r:id="rId13"/>
    <p:sldId id="379" r:id="rId14"/>
    <p:sldId id="258" r:id="rId15"/>
    <p:sldId id="382" r:id="rId16"/>
    <p:sldId id="384" r:id="rId17"/>
    <p:sldId id="453" r:id="rId18"/>
    <p:sldId id="421" r:id="rId19"/>
    <p:sldId id="265" r:id="rId20"/>
    <p:sldId id="419" r:id="rId21"/>
    <p:sldId id="418" r:id="rId22"/>
    <p:sldId id="261" r:id="rId23"/>
    <p:sldId id="260" r:id="rId24"/>
    <p:sldId id="386" r:id="rId25"/>
    <p:sldId id="385" r:id="rId26"/>
    <p:sldId id="393" r:id="rId27"/>
    <p:sldId id="264" r:id="rId28"/>
    <p:sldId id="387" r:id="rId29"/>
    <p:sldId id="420" r:id="rId30"/>
    <p:sldId id="425" r:id="rId31"/>
    <p:sldId id="426" r:id="rId32"/>
    <p:sldId id="388" r:id="rId33"/>
    <p:sldId id="391" r:id="rId34"/>
    <p:sldId id="266" r:id="rId35"/>
    <p:sldId id="389" r:id="rId36"/>
    <p:sldId id="440" r:id="rId37"/>
    <p:sldId id="394" r:id="rId38"/>
    <p:sldId id="392" r:id="rId39"/>
    <p:sldId id="395" r:id="rId40"/>
    <p:sldId id="396" r:id="rId41"/>
    <p:sldId id="427" r:id="rId42"/>
    <p:sldId id="380" r:id="rId43"/>
    <p:sldId id="398" r:id="rId44"/>
    <p:sldId id="268" r:id="rId45"/>
    <p:sldId id="399" r:id="rId46"/>
    <p:sldId id="400" r:id="rId47"/>
    <p:sldId id="270" r:id="rId48"/>
    <p:sldId id="272" r:id="rId49"/>
    <p:sldId id="403" r:id="rId50"/>
    <p:sldId id="271" r:id="rId51"/>
    <p:sldId id="414" r:id="rId52"/>
    <p:sldId id="441" r:id="rId53"/>
    <p:sldId id="428" r:id="rId54"/>
    <p:sldId id="431" r:id="rId55"/>
    <p:sldId id="273" r:id="rId56"/>
    <p:sldId id="276" r:id="rId57"/>
    <p:sldId id="430" r:id="rId58"/>
    <p:sldId id="434" r:id="rId59"/>
    <p:sldId id="432" r:id="rId60"/>
    <p:sldId id="433" r:id="rId61"/>
    <p:sldId id="436" r:id="rId62"/>
    <p:sldId id="442" r:id="rId63"/>
    <p:sldId id="447" r:id="rId64"/>
    <p:sldId id="285" r:id="rId65"/>
    <p:sldId id="274" r:id="rId66"/>
    <p:sldId id="443" r:id="rId67"/>
    <p:sldId id="303" r:id="rId68"/>
    <p:sldId id="448" r:id="rId69"/>
    <p:sldId id="279" r:id="rId70"/>
    <p:sldId id="438" r:id="rId71"/>
    <p:sldId id="439" r:id="rId72"/>
    <p:sldId id="284" r:id="rId73"/>
    <p:sldId id="373" r:id="rId74"/>
  </p:sldIdLst>
  <p:sldSz cx="12801600" cy="9601200" type="A3"/>
  <p:notesSz cx="9928225" cy="14357350"/>
  <p:defaultTextStyle>
    <a:defPPr>
      <a:defRPr lang="en-US"/>
    </a:defPPr>
    <a:lvl1pPr marL="0" algn="l" defTabSz="1280006" rtl="0" eaLnBrk="1" latinLnBrk="0" hangingPunct="1">
      <a:defRPr sz="2500" kern="1200">
        <a:solidFill>
          <a:schemeClr val="tx1"/>
        </a:solidFill>
        <a:latin typeface="+mn-lt"/>
        <a:ea typeface="+mn-ea"/>
        <a:cs typeface="+mn-cs"/>
      </a:defRPr>
    </a:lvl1pPr>
    <a:lvl2pPr marL="640003" algn="l" defTabSz="1280006" rtl="0" eaLnBrk="1" latinLnBrk="0" hangingPunct="1">
      <a:defRPr sz="2500" kern="1200">
        <a:solidFill>
          <a:schemeClr val="tx1"/>
        </a:solidFill>
        <a:latin typeface="+mn-lt"/>
        <a:ea typeface="+mn-ea"/>
        <a:cs typeface="+mn-cs"/>
      </a:defRPr>
    </a:lvl2pPr>
    <a:lvl3pPr marL="1280006" algn="l" defTabSz="1280006" rtl="0" eaLnBrk="1" latinLnBrk="0" hangingPunct="1">
      <a:defRPr sz="2500" kern="1200">
        <a:solidFill>
          <a:schemeClr val="tx1"/>
        </a:solidFill>
        <a:latin typeface="+mn-lt"/>
        <a:ea typeface="+mn-ea"/>
        <a:cs typeface="+mn-cs"/>
      </a:defRPr>
    </a:lvl3pPr>
    <a:lvl4pPr marL="1920009" algn="l" defTabSz="1280006" rtl="0" eaLnBrk="1" latinLnBrk="0" hangingPunct="1">
      <a:defRPr sz="2500" kern="1200">
        <a:solidFill>
          <a:schemeClr val="tx1"/>
        </a:solidFill>
        <a:latin typeface="+mn-lt"/>
        <a:ea typeface="+mn-ea"/>
        <a:cs typeface="+mn-cs"/>
      </a:defRPr>
    </a:lvl4pPr>
    <a:lvl5pPr marL="2560013" algn="l" defTabSz="1280006" rtl="0" eaLnBrk="1" latinLnBrk="0" hangingPunct="1">
      <a:defRPr sz="2500" kern="1200">
        <a:solidFill>
          <a:schemeClr val="tx1"/>
        </a:solidFill>
        <a:latin typeface="+mn-lt"/>
        <a:ea typeface="+mn-ea"/>
        <a:cs typeface="+mn-cs"/>
      </a:defRPr>
    </a:lvl5pPr>
    <a:lvl6pPr marL="3200016" algn="l" defTabSz="1280006" rtl="0" eaLnBrk="1" latinLnBrk="0" hangingPunct="1">
      <a:defRPr sz="2500" kern="1200">
        <a:solidFill>
          <a:schemeClr val="tx1"/>
        </a:solidFill>
        <a:latin typeface="+mn-lt"/>
        <a:ea typeface="+mn-ea"/>
        <a:cs typeface="+mn-cs"/>
      </a:defRPr>
    </a:lvl6pPr>
    <a:lvl7pPr marL="3840019" algn="l" defTabSz="1280006" rtl="0" eaLnBrk="1" latinLnBrk="0" hangingPunct="1">
      <a:defRPr sz="2500" kern="1200">
        <a:solidFill>
          <a:schemeClr val="tx1"/>
        </a:solidFill>
        <a:latin typeface="+mn-lt"/>
        <a:ea typeface="+mn-ea"/>
        <a:cs typeface="+mn-cs"/>
      </a:defRPr>
    </a:lvl7pPr>
    <a:lvl8pPr marL="4480022" algn="l" defTabSz="1280006" rtl="0" eaLnBrk="1" latinLnBrk="0" hangingPunct="1">
      <a:defRPr sz="2500" kern="1200">
        <a:solidFill>
          <a:schemeClr val="tx1"/>
        </a:solidFill>
        <a:latin typeface="+mn-lt"/>
        <a:ea typeface="+mn-ea"/>
        <a:cs typeface="+mn-cs"/>
      </a:defRPr>
    </a:lvl8pPr>
    <a:lvl9pPr marL="5120025" algn="l" defTabSz="1280006"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617583-3D19-4465-9467-5211A521E78E}">
          <p14:sldIdLst>
            <p14:sldId id="452"/>
            <p14:sldId id="364"/>
            <p14:sldId id="376"/>
            <p14:sldId id="410"/>
            <p14:sldId id="416"/>
            <p14:sldId id="377"/>
            <p14:sldId id="300"/>
            <p14:sldId id="413"/>
            <p14:sldId id="383"/>
            <p14:sldId id="256"/>
            <p14:sldId id="455"/>
            <p14:sldId id="417"/>
            <p14:sldId id="379"/>
            <p14:sldId id="258"/>
            <p14:sldId id="382"/>
            <p14:sldId id="384"/>
            <p14:sldId id="453"/>
            <p14:sldId id="421"/>
            <p14:sldId id="265"/>
            <p14:sldId id="419"/>
            <p14:sldId id="418"/>
            <p14:sldId id="261"/>
            <p14:sldId id="260"/>
            <p14:sldId id="386"/>
            <p14:sldId id="385"/>
            <p14:sldId id="393"/>
            <p14:sldId id="264"/>
            <p14:sldId id="387"/>
            <p14:sldId id="420"/>
            <p14:sldId id="425"/>
            <p14:sldId id="426"/>
            <p14:sldId id="388"/>
            <p14:sldId id="391"/>
            <p14:sldId id="266"/>
            <p14:sldId id="389"/>
            <p14:sldId id="440"/>
            <p14:sldId id="394"/>
            <p14:sldId id="392"/>
            <p14:sldId id="395"/>
            <p14:sldId id="396"/>
            <p14:sldId id="427"/>
            <p14:sldId id="380"/>
            <p14:sldId id="398"/>
            <p14:sldId id="268"/>
            <p14:sldId id="399"/>
            <p14:sldId id="400"/>
            <p14:sldId id="270"/>
            <p14:sldId id="272"/>
            <p14:sldId id="403"/>
            <p14:sldId id="271"/>
            <p14:sldId id="414"/>
            <p14:sldId id="441"/>
            <p14:sldId id="428"/>
            <p14:sldId id="431"/>
            <p14:sldId id="273"/>
            <p14:sldId id="276"/>
            <p14:sldId id="430"/>
            <p14:sldId id="434"/>
            <p14:sldId id="432"/>
            <p14:sldId id="433"/>
            <p14:sldId id="436"/>
            <p14:sldId id="442"/>
            <p14:sldId id="447"/>
            <p14:sldId id="285"/>
            <p14:sldId id="274"/>
            <p14:sldId id="443"/>
            <p14:sldId id="303"/>
            <p14:sldId id="448"/>
            <p14:sldId id="279"/>
            <p14:sldId id="438"/>
            <p14:sldId id="439"/>
            <p14:sldId id="284"/>
            <p14:sldId id="373"/>
          </p14:sldIdLst>
        </p14:section>
      </p14:sectionLst>
    </p:ex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4EC4"/>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12" autoAdjust="0"/>
    <p:restoredTop sz="46418" autoAdjust="0"/>
  </p:normalViewPr>
  <p:slideViewPr>
    <p:cSldViewPr>
      <p:cViewPr varScale="1">
        <p:scale>
          <a:sx n="15" d="100"/>
          <a:sy n="15" d="100"/>
        </p:scale>
        <p:origin x="2290" y="24"/>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231" cy="717868"/>
          </a:xfrm>
          <a:prstGeom prst="rect">
            <a:avLst/>
          </a:prstGeom>
        </p:spPr>
        <p:txBody>
          <a:bodyPr vert="horz" lIns="138717" tIns="69359" rIns="138717" bIns="69359" rtlCol="0"/>
          <a:lstStyle>
            <a:lvl1pPr algn="l">
              <a:defRPr sz="1800"/>
            </a:lvl1pPr>
          </a:lstStyle>
          <a:p>
            <a:endParaRPr lang="en-US"/>
          </a:p>
        </p:txBody>
      </p:sp>
      <p:sp>
        <p:nvSpPr>
          <p:cNvPr id="3" name="Date Placeholder 2"/>
          <p:cNvSpPr>
            <a:spLocks noGrp="1"/>
          </p:cNvSpPr>
          <p:nvPr>
            <p:ph type="dt" idx="1"/>
          </p:nvPr>
        </p:nvSpPr>
        <p:spPr>
          <a:xfrm>
            <a:off x="5623697" y="0"/>
            <a:ext cx="4302231" cy="717868"/>
          </a:xfrm>
          <a:prstGeom prst="rect">
            <a:avLst/>
          </a:prstGeom>
        </p:spPr>
        <p:txBody>
          <a:bodyPr vert="horz" lIns="138717" tIns="69359" rIns="138717" bIns="69359" rtlCol="0"/>
          <a:lstStyle>
            <a:lvl1pPr algn="r">
              <a:defRPr sz="1800"/>
            </a:lvl1pPr>
          </a:lstStyle>
          <a:p>
            <a:fld id="{1A3D9BD6-D0DD-43CD-A2E4-E1CAF74628DD}" type="datetimeFigureOut">
              <a:rPr lang="en-US" smtClean="0"/>
              <a:t>9/12/2017</a:t>
            </a:fld>
            <a:endParaRPr lang="en-US"/>
          </a:p>
        </p:txBody>
      </p:sp>
      <p:sp>
        <p:nvSpPr>
          <p:cNvPr id="4" name="Slide Image Placeholder 3"/>
          <p:cNvSpPr>
            <a:spLocks noGrp="1" noRot="1" noChangeAspect="1"/>
          </p:cNvSpPr>
          <p:nvPr>
            <p:ph type="sldImg" idx="2"/>
          </p:nvPr>
        </p:nvSpPr>
        <p:spPr>
          <a:xfrm>
            <a:off x="1376363" y="1076325"/>
            <a:ext cx="7175500" cy="5383213"/>
          </a:xfrm>
          <a:prstGeom prst="rect">
            <a:avLst/>
          </a:prstGeom>
          <a:noFill/>
          <a:ln w="12700">
            <a:solidFill>
              <a:prstClr val="black"/>
            </a:solidFill>
          </a:ln>
        </p:spPr>
        <p:txBody>
          <a:bodyPr vert="horz" lIns="138717" tIns="69359" rIns="138717" bIns="69359" rtlCol="0" anchor="ctr"/>
          <a:lstStyle/>
          <a:p>
            <a:endParaRPr lang="en-US"/>
          </a:p>
        </p:txBody>
      </p:sp>
      <p:sp>
        <p:nvSpPr>
          <p:cNvPr id="5" name="Notes Placeholder 4"/>
          <p:cNvSpPr>
            <a:spLocks noGrp="1"/>
          </p:cNvSpPr>
          <p:nvPr>
            <p:ph type="body" sz="quarter" idx="3"/>
          </p:nvPr>
        </p:nvSpPr>
        <p:spPr>
          <a:xfrm>
            <a:off x="992823" y="6819741"/>
            <a:ext cx="7942580" cy="6460808"/>
          </a:xfrm>
          <a:prstGeom prst="rect">
            <a:avLst/>
          </a:prstGeom>
        </p:spPr>
        <p:txBody>
          <a:bodyPr vert="horz" lIns="138717" tIns="69359" rIns="138717" bIns="693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3636991"/>
            <a:ext cx="4302231" cy="717868"/>
          </a:xfrm>
          <a:prstGeom prst="rect">
            <a:avLst/>
          </a:prstGeom>
        </p:spPr>
        <p:txBody>
          <a:bodyPr vert="horz" lIns="138717" tIns="69359" rIns="138717" bIns="69359" rtlCol="0" anchor="b"/>
          <a:lstStyle>
            <a:lvl1pPr algn="l">
              <a:defRPr sz="1800"/>
            </a:lvl1pPr>
          </a:lstStyle>
          <a:p>
            <a:endParaRPr lang="en-US"/>
          </a:p>
        </p:txBody>
      </p:sp>
      <p:sp>
        <p:nvSpPr>
          <p:cNvPr id="7" name="Slide Number Placeholder 6"/>
          <p:cNvSpPr>
            <a:spLocks noGrp="1"/>
          </p:cNvSpPr>
          <p:nvPr>
            <p:ph type="sldNum" sz="quarter" idx="5"/>
          </p:nvPr>
        </p:nvSpPr>
        <p:spPr>
          <a:xfrm>
            <a:off x="5623697" y="13636991"/>
            <a:ext cx="4302231" cy="717868"/>
          </a:xfrm>
          <a:prstGeom prst="rect">
            <a:avLst/>
          </a:prstGeom>
        </p:spPr>
        <p:txBody>
          <a:bodyPr vert="horz" lIns="138717" tIns="69359" rIns="138717" bIns="69359" rtlCol="0" anchor="b"/>
          <a:lstStyle>
            <a:lvl1pPr algn="r">
              <a:defRPr sz="1800"/>
            </a:lvl1pPr>
          </a:lstStyle>
          <a:p>
            <a:fld id="{437B7F73-FD7A-471C-8B4F-F74F991129BE}" type="slidenum">
              <a:rPr lang="en-US" smtClean="0"/>
              <a:t>‹#›</a:t>
            </a:fld>
            <a:endParaRPr lang="en-US"/>
          </a:p>
        </p:txBody>
      </p:sp>
    </p:spTree>
    <p:extLst>
      <p:ext uri="{BB962C8B-B14F-4D97-AF65-F5344CB8AC3E}">
        <p14:creationId xmlns:p14="http://schemas.microsoft.com/office/powerpoint/2010/main" val="3466414382"/>
      </p:ext>
    </p:extLst>
  </p:cSld>
  <p:clrMap bg1="lt1" tx1="dk1" bg2="lt2" tx2="dk2" accent1="accent1" accent2="accent2" accent3="accent3" accent4="accent4" accent5="accent5" accent6="accent6" hlink="hlink" folHlink="folHlink"/>
  <p:notesStyle>
    <a:lvl1pPr marL="0" algn="l" defTabSz="1280006" rtl="0" eaLnBrk="1" latinLnBrk="0" hangingPunct="1">
      <a:defRPr sz="1700" kern="1200">
        <a:solidFill>
          <a:schemeClr val="tx1"/>
        </a:solidFill>
        <a:latin typeface="+mn-lt"/>
        <a:ea typeface="+mn-ea"/>
        <a:cs typeface="+mn-cs"/>
      </a:defRPr>
    </a:lvl1pPr>
    <a:lvl2pPr marL="640003" algn="l" defTabSz="1280006" rtl="0" eaLnBrk="1" latinLnBrk="0" hangingPunct="1">
      <a:defRPr sz="1700" kern="1200">
        <a:solidFill>
          <a:schemeClr val="tx1"/>
        </a:solidFill>
        <a:latin typeface="+mn-lt"/>
        <a:ea typeface="+mn-ea"/>
        <a:cs typeface="+mn-cs"/>
      </a:defRPr>
    </a:lvl2pPr>
    <a:lvl3pPr marL="1280006" algn="l" defTabSz="1280006" rtl="0" eaLnBrk="1" latinLnBrk="0" hangingPunct="1">
      <a:defRPr sz="1700" kern="1200">
        <a:solidFill>
          <a:schemeClr val="tx1"/>
        </a:solidFill>
        <a:latin typeface="+mn-lt"/>
        <a:ea typeface="+mn-ea"/>
        <a:cs typeface="+mn-cs"/>
      </a:defRPr>
    </a:lvl3pPr>
    <a:lvl4pPr marL="1920009" algn="l" defTabSz="1280006" rtl="0" eaLnBrk="1" latinLnBrk="0" hangingPunct="1">
      <a:defRPr sz="1700" kern="1200">
        <a:solidFill>
          <a:schemeClr val="tx1"/>
        </a:solidFill>
        <a:latin typeface="+mn-lt"/>
        <a:ea typeface="+mn-ea"/>
        <a:cs typeface="+mn-cs"/>
      </a:defRPr>
    </a:lvl4pPr>
    <a:lvl5pPr marL="2560013" algn="l" defTabSz="1280006" rtl="0" eaLnBrk="1" latinLnBrk="0" hangingPunct="1">
      <a:defRPr sz="1700" kern="1200">
        <a:solidFill>
          <a:schemeClr val="tx1"/>
        </a:solidFill>
        <a:latin typeface="+mn-lt"/>
        <a:ea typeface="+mn-ea"/>
        <a:cs typeface="+mn-cs"/>
      </a:defRPr>
    </a:lvl5pPr>
    <a:lvl6pPr marL="3200016" algn="l" defTabSz="1280006" rtl="0" eaLnBrk="1" latinLnBrk="0" hangingPunct="1">
      <a:defRPr sz="1700" kern="1200">
        <a:solidFill>
          <a:schemeClr val="tx1"/>
        </a:solidFill>
        <a:latin typeface="+mn-lt"/>
        <a:ea typeface="+mn-ea"/>
        <a:cs typeface="+mn-cs"/>
      </a:defRPr>
    </a:lvl6pPr>
    <a:lvl7pPr marL="3840019" algn="l" defTabSz="1280006" rtl="0" eaLnBrk="1" latinLnBrk="0" hangingPunct="1">
      <a:defRPr sz="1700" kern="1200">
        <a:solidFill>
          <a:schemeClr val="tx1"/>
        </a:solidFill>
        <a:latin typeface="+mn-lt"/>
        <a:ea typeface="+mn-ea"/>
        <a:cs typeface="+mn-cs"/>
      </a:defRPr>
    </a:lvl7pPr>
    <a:lvl8pPr marL="4480022" algn="l" defTabSz="1280006" rtl="0" eaLnBrk="1" latinLnBrk="0" hangingPunct="1">
      <a:defRPr sz="1700" kern="1200">
        <a:solidFill>
          <a:schemeClr val="tx1"/>
        </a:solidFill>
        <a:latin typeface="+mn-lt"/>
        <a:ea typeface="+mn-ea"/>
        <a:cs typeface="+mn-cs"/>
      </a:defRPr>
    </a:lvl8pPr>
    <a:lvl9pPr marL="5120025" algn="l" defTabSz="128000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triggers British involvement involvement is the enactment of The Schlieffen Plan…Fr &amp; Ru long standing allies and any war with one would lead to both being involved.  Head of GG staff VS devised plan in 1897 to take Fr out of War before Eastern Front could develop. Von </a:t>
            </a:r>
            <a:r>
              <a:rPr lang="en-GB" dirty="0" err="1" smtClean="0"/>
              <a:t>Moltke</a:t>
            </a:r>
            <a:r>
              <a:rPr lang="en-GB" dirty="0" smtClean="0"/>
              <a:t> who replaced the ageing VS in 1906.   The original plan involving 90% of G troops and sweeping through Holland as well as Belgium may well have been successful by shear weight of numbers alone but VM watered it down somewhat and in essence it was  flawed as it was based on four basic assumptions.</a:t>
            </a:r>
          </a:p>
          <a:p>
            <a:pPr marL="342900" indent="-342900">
              <a:buAutoNum type="arabicPeriod"/>
            </a:pPr>
            <a:r>
              <a:rPr lang="en-GB" dirty="0" smtClean="0"/>
              <a:t>Belgium troops would not defend their country.  2.  Britain would not come to Belgium’s aid.  3.  France would be defeated in 6 weeks.  4 It would take Russia 6 weeks to mobilise.</a:t>
            </a:r>
          </a:p>
          <a:p>
            <a:pPr marL="342900" indent="-342900">
              <a:buAutoNum type="arabicPeriod"/>
            </a:pPr>
            <a:endParaRPr lang="en-GB" dirty="0" smtClean="0"/>
          </a:p>
          <a:p>
            <a:pPr marL="342900" indent="-342900">
              <a:buAutoNum type="arabicPeriod"/>
            </a:pPr>
            <a:r>
              <a:rPr lang="en-GB" dirty="0" smtClean="0"/>
              <a:t>Germany invades Belgium on the 2</a:t>
            </a:r>
            <a:r>
              <a:rPr lang="en-GB" baseline="30000" dirty="0" smtClean="0"/>
              <a:t>nd</a:t>
            </a:r>
            <a:r>
              <a:rPr lang="en-GB" dirty="0" smtClean="0"/>
              <a:t> August.</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a:t>
            </a:fld>
            <a:endParaRPr lang="en-US"/>
          </a:p>
        </p:txBody>
      </p:sp>
    </p:spTree>
    <p:extLst>
      <p:ext uri="{BB962C8B-B14F-4D97-AF65-F5344CB8AC3E}">
        <p14:creationId xmlns:p14="http://schemas.microsoft.com/office/powerpoint/2010/main" val="169445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They were being held in reserve in Polygon Wood to cover the </a:t>
            </a:r>
            <a:r>
              <a:rPr lang="en-GB" dirty="0" err="1" smtClean="0"/>
              <a:t>Gheluvelt</a:t>
            </a:r>
            <a:r>
              <a:rPr lang="en-GB" dirty="0" smtClean="0"/>
              <a:t> sector which is to the East of Ypres.  The Germans with  superiority of numbers manage to breach the front line at </a:t>
            </a:r>
            <a:r>
              <a:rPr lang="en-GB" dirty="0" err="1" smtClean="0"/>
              <a:t>Gheluvelt</a:t>
            </a:r>
            <a:r>
              <a:rPr lang="en-GB" dirty="0" smtClean="0"/>
              <a:t> village and Chateau….next slide  </a:t>
            </a:r>
          </a:p>
          <a:p>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10</a:t>
            </a:fld>
            <a:endParaRPr lang="en-US"/>
          </a:p>
        </p:txBody>
      </p:sp>
    </p:spTree>
    <p:extLst>
      <p:ext uri="{BB962C8B-B14F-4D97-AF65-F5344CB8AC3E}">
        <p14:creationId xmlns:p14="http://schemas.microsoft.com/office/powerpoint/2010/main" val="33241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Worcestershire 2</a:t>
            </a:r>
            <a:r>
              <a:rPr lang="en-GB" baseline="30000" dirty="0" smtClean="0"/>
              <a:t>nd</a:t>
            </a:r>
            <a:r>
              <a:rPr lang="en-GB" dirty="0" smtClean="0"/>
              <a:t> </a:t>
            </a:r>
            <a:r>
              <a:rPr lang="en-GB" dirty="0" err="1" smtClean="0"/>
              <a:t>Btn</a:t>
            </a:r>
            <a:r>
              <a:rPr lang="en-GB" dirty="0" smtClean="0"/>
              <a:t> attack </a:t>
            </a:r>
            <a:r>
              <a:rPr lang="en-GB" dirty="0" err="1" smtClean="0"/>
              <a:t>Gheluvelt</a:t>
            </a:r>
            <a:r>
              <a:rPr lang="en-GB" dirty="0" smtClean="0"/>
              <a:t> Chateau at the double in order to get over the exposed ground as quickly as possible but in the process lost another 100 men either killed or wounded by high explosive or shrapnel shells and more men were lost in the ensuing hand to hand fighting. They charged into the somewhat surprised German troops and after a fierce struggle put them to flight, they then managed to link up with the South Wales Borderers to their right and the Scots Guards to their left and the front line was secured….. 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11</a:t>
            </a:fld>
            <a:endParaRPr lang="en-US"/>
          </a:p>
        </p:txBody>
      </p:sp>
    </p:spTree>
    <p:extLst>
      <p:ext uri="{BB962C8B-B14F-4D97-AF65-F5344CB8AC3E}">
        <p14:creationId xmlns:p14="http://schemas.microsoft.com/office/powerpoint/2010/main" val="332416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closing the line against terrific odds the 2</a:t>
            </a:r>
            <a:r>
              <a:rPr lang="en-GB" baseline="30000" dirty="0" smtClean="0"/>
              <a:t>nd</a:t>
            </a:r>
            <a:r>
              <a:rPr lang="en-GB" dirty="0" smtClean="0"/>
              <a:t> </a:t>
            </a:r>
            <a:r>
              <a:rPr lang="en-GB" dirty="0" err="1" smtClean="0"/>
              <a:t>Worcestershires</a:t>
            </a:r>
            <a:r>
              <a:rPr lang="en-GB" dirty="0" smtClean="0"/>
              <a:t> came in for special praise from the British commander in Chief Sir John French…… The British papers were full of praise for the gallantry of the men and the headlines read  ‘</a:t>
            </a:r>
            <a:r>
              <a:rPr lang="en-GB" dirty="0" err="1" smtClean="0"/>
              <a:t>Worcestershires</a:t>
            </a:r>
            <a:r>
              <a:rPr lang="en-GB" dirty="0" smtClean="0"/>
              <a:t> Save the Empire’  Out of the 370 men who carried out the attack a further 192 were casualties of which Harry Nicholls was one.  He was severely injured in the attack and taken back to </a:t>
            </a:r>
            <a:r>
              <a:rPr lang="en-GB" dirty="0" err="1" smtClean="0"/>
              <a:t>Poperinge</a:t>
            </a:r>
            <a:r>
              <a:rPr lang="en-GB" dirty="0" smtClean="0"/>
              <a:t> where he subsequently died of his wounds on the 2</a:t>
            </a:r>
            <a:r>
              <a:rPr lang="en-GB" baseline="30000" dirty="0" smtClean="0"/>
              <a:t>nd</a:t>
            </a:r>
            <a:r>
              <a:rPr lang="en-GB" dirty="0" smtClean="0"/>
              <a:t> November 1914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12</a:t>
            </a:fld>
            <a:endParaRPr lang="en-US"/>
          </a:p>
        </p:txBody>
      </p:sp>
    </p:spTree>
    <p:extLst>
      <p:ext uri="{BB962C8B-B14F-4D97-AF65-F5344CB8AC3E}">
        <p14:creationId xmlns:p14="http://schemas.microsoft.com/office/powerpoint/2010/main" val="90491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is buried at the </a:t>
            </a:r>
            <a:r>
              <a:rPr lang="en-GB" dirty="0" err="1" smtClean="0"/>
              <a:t>Poperinge</a:t>
            </a:r>
            <a:r>
              <a:rPr lang="en-GB" dirty="0" smtClean="0"/>
              <a:t> Old </a:t>
            </a:r>
            <a:r>
              <a:rPr lang="en-GB" dirty="0" err="1" smtClean="0"/>
              <a:t>Miltary</a:t>
            </a:r>
            <a:r>
              <a:rPr lang="en-GB" dirty="0" smtClean="0"/>
              <a:t> Cemetery in the middle of the town</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13</a:t>
            </a:fld>
            <a:endParaRPr lang="en-US"/>
          </a:p>
        </p:txBody>
      </p:sp>
    </p:spTree>
    <p:extLst>
      <p:ext uri="{BB962C8B-B14F-4D97-AF65-F5344CB8AC3E}">
        <p14:creationId xmlns:p14="http://schemas.microsoft.com/office/powerpoint/2010/main" val="389100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cemetery……and this is harry Nicholls grave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14</a:t>
            </a:fld>
            <a:endParaRPr lang="en-US"/>
          </a:p>
        </p:txBody>
      </p:sp>
    </p:spTree>
    <p:extLst>
      <p:ext uri="{BB962C8B-B14F-4D97-AF65-F5344CB8AC3E}">
        <p14:creationId xmlns:p14="http://schemas.microsoft.com/office/powerpoint/2010/main" val="15449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out inscription. 12878 Private </a:t>
            </a:r>
            <a:r>
              <a:rPr lang="en-GB" dirty="0" err="1" smtClean="0"/>
              <a:t>A.H.Nicholls</a:t>
            </a:r>
            <a:r>
              <a:rPr lang="en-GB" dirty="0" smtClean="0"/>
              <a:t>  Worcestershire Regiment  2</a:t>
            </a:r>
            <a:r>
              <a:rPr lang="en-GB" baseline="30000" dirty="0" smtClean="0"/>
              <a:t>nd</a:t>
            </a:r>
            <a:r>
              <a:rPr lang="en-GB" dirty="0" smtClean="0"/>
              <a:t> November 1914 Age 19………   Following on from the action at </a:t>
            </a:r>
            <a:r>
              <a:rPr lang="en-GB" dirty="0" err="1" smtClean="0"/>
              <a:t>Gheluvelt</a:t>
            </a:r>
            <a:r>
              <a:rPr lang="en-GB" dirty="0" smtClean="0"/>
              <a:t> the front line is stabilised around Ypres and with the onset of winter the troops of both sides dig in for the start of what was to become a 4 year </a:t>
            </a:r>
            <a:r>
              <a:rPr lang="en-GB" dirty="0" err="1" smtClean="0"/>
              <a:t>attritional</a:t>
            </a:r>
            <a:r>
              <a:rPr lang="en-GB" dirty="0" smtClean="0"/>
              <a:t> war.  </a:t>
            </a:r>
          </a:p>
          <a:p>
            <a:endParaRPr lang="en-GB" dirty="0" smtClean="0"/>
          </a:p>
          <a:p>
            <a:r>
              <a:rPr lang="en-GB" dirty="0" smtClean="0"/>
              <a:t>The British lost in this period of time about 80% of the old professional army that went over in August and for the French an astonishing 2200 men were being lost every in the defence of their homeland</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15</a:t>
            </a:fld>
            <a:endParaRPr lang="en-US"/>
          </a:p>
        </p:txBody>
      </p:sp>
    </p:spTree>
    <p:extLst>
      <p:ext uri="{BB962C8B-B14F-4D97-AF65-F5344CB8AC3E}">
        <p14:creationId xmlns:p14="http://schemas.microsoft.com/office/powerpoint/2010/main" val="652664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l" defTabSz="1280006" rtl="0" eaLnBrk="1" fontAlgn="auto" latinLnBrk="0" hangingPunct="1">
              <a:lnSpc>
                <a:spcPct val="100000"/>
              </a:lnSpc>
              <a:spcBef>
                <a:spcPts val="0"/>
              </a:spcBef>
              <a:spcAft>
                <a:spcPts val="0"/>
              </a:spcAft>
              <a:buClrTx/>
              <a:buSzTx/>
              <a:buFontTx/>
              <a:buAutoNum type="arabicPlain" startAt="1914"/>
              <a:tabLst/>
              <a:defRPr/>
            </a:pPr>
            <a:r>
              <a:rPr lang="en-GB" dirty="0" smtClean="0"/>
              <a:t> ends with the infamous Christmas truce. A lot has been written about this and certainly in many parts of the line carols were sung with </a:t>
            </a:r>
            <a:r>
              <a:rPr lang="en-GB" dirty="0" err="1" smtClean="0"/>
              <a:t>terrrific</a:t>
            </a:r>
            <a:r>
              <a:rPr lang="en-GB" dirty="0" smtClean="0"/>
              <a:t> gusto by both sides and in particular the silent night / </a:t>
            </a:r>
            <a:r>
              <a:rPr lang="en-GB" dirty="0" err="1" smtClean="0"/>
              <a:t>stiehle</a:t>
            </a:r>
            <a:r>
              <a:rPr lang="en-GB" dirty="0" smtClean="0"/>
              <a:t> </a:t>
            </a:r>
            <a:r>
              <a:rPr lang="en-GB" dirty="0" err="1" smtClean="0"/>
              <a:t>nacht</a:t>
            </a:r>
            <a:r>
              <a:rPr lang="en-GB" dirty="0" smtClean="0"/>
              <a:t> carol which was familiar to both sides.  Truces were held both on Christmas and Boxing days in certain sections in order to bury the dead and to retrieve bodies from No Mans Land which would have a caused a certain amount of integration, exchanging cigarettes and showing pictures of girl friends and wives would have certainly taken place.  However these events did not take place all over the front and the scene depicted in the slide with the smartly dressed officers having a convivial chat over a swig of brandy and schnapps with the lads playing footie in the background certainly did not occur. </a:t>
            </a:r>
          </a:p>
          <a:p>
            <a:pPr marL="342900" marR="0" indent="-342900" algn="l" defTabSz="1280006" rtl="0" eaLnBrk="1" fontAlgn="auto" latinLnBrk="0" hangingPunct="1">
              <a:lnSpc>
                <a:spcPct val="100000"/>
              </a:lnSpc>
              <a:spcBef>
                <a:spcPts val="0"/>
              </a:spcBef>
              <a:spcAft>
                <a:spcPts val="0"/>
              </a:spcAft>
              <a:buClrTx/>
              <a:buSzTx/>
              <a:buFontTx/>
              <a:buAutoNum type="arabicPlain" startAt="1914"/>
              <a:tabLst/>
              <a:defRPr/>
            </a:pPr>
            <a:endParaRPr lang="en-GB" dirty="0" smtClean="0"/>
          </a:p>
          <a:p>
            <a:r>
              <a:rPr lang="en-GB" dirty="0" smtClean="0"/>
              <a:t>The high command of both sides went ballistic when they found out about these unofficial truces and forbade anything like this happening again.</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16</a:t>
            </a:fld>
            <a:endParaRPr lang="en-US"/>
          </a:p>
        </p:txBody>
      </p:sp>
    </p:spTree>
    <p:extLst>
      <p:ext uri="{BB962C8B-B14F-4D97-AF65-F5344CB8AC3E}">
        <p14:creationId xmlns:p14="http://schemas.microsoft.com/office/powerpoint/2010/main" val="687161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Spring of 1915 sees the Germans move significant manpower to the Eastern Front in a bid to remove Russia from the War and are prepared to hold on to the ground taken in the West.  Both the British and French go on the offensive but with manpower and munitions still in short supply nothing significant can be achieved. It is only by the Autumn that they are both in a position to mount an offensive on a wide front with the British attacking at Loos and the French in the Artois region.  It was in the Battle of Loos which commenced on September 15</a:t>
            </a:r>
            <a:r>
              <a:rPr lang="en-GB" baseline="30000" dirty="0" smtClean="0"/>
              <a:t>th</a:t>
            </a:r>
            <a:r>
              <a:rPr lang="en-GB" dirty="0" smtClean="0"/>
              <a:t> in the first of our so called ‘Big Pushes’ that we lose another two Cleeve Prior men.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17</a:t>
            </a:fld>
            <a:endParaRPr lang="en-US"/>
          </a:p>
        </p:txBody>
      </p:sp>
    </p:spTree>
    <p:extLst>
      <p:ext uri="{BB962C8B-B14F-4D97-AF65-F5344CB8AC3E}">
        <p14:creationId xmlns:p14="http://schemas.microsoft.com/office/powerpoint/2010/main" val="687161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Loos area  was a coal mining area full of spoil and slag heaps.  It was not an ideal fighting ground and was dominated by these two pit head towers which the Germans used for observation towers and ….next slide   two immense slag heaps </a:t>
            </a:r>
            <a:r>
              <a:rPr lang="en-GB" dirty="0" err="1" smtClean="0"/>
              <a:t>etc</a:t>
            </a:r>
            <a:r>
              <a:rPr lang="en-GB" dirty="0" smtClean="0"/>
              <a:t>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18</a:t>
            </a:fld>
            <a:endParaRPr lang="en-US"/>
          </a:p>
        </p:txBody>
      </p:sp>
    </p:spTree>
    <p:extLst>
      <p:ext uri="{BB962C8B-B14F-4D97-AF65-F5344CB8AC3E}">
        <p14:creationId xmlns:p14="http://schemas.microsoft.com/office/powerpoint/2010/main" val="687161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by two immense slag heaps that rose to a height of about 450ft and can be seen from miles around, needless to say these were heavily fortified by the Germans but if any breakthrough were to succeed these had to be taken.  This photograph was taken after the war and significantly lower after being shelled for a couple of years…..next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19</a:t>
            </a:fld>
            <a:endParaRPr lang="en-US"/>
          </a:p>
        </p:txBody>
      </p:sp>
    </p:spTree>
    <p:extLst>
      <p:ext uri="{BB962C8B-B14F-4D97-AF65-F5344CB8AC3E}">
        <p14:creationId xmlns:p14="http://schemas.microsoft.com/office/powerpoint/2010/main" val="59635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Britain had guaranteed Belgium’s neutrality in an agreement dating back to 1839 in what the German ambassador describes as a ‘scrap of paper’  Our demands that the German troops leave Belgium immediately were ignored and so we DW on the 4</a:t>
            </a:r>
            <a:r>
              <a:rPr lang="en-GB" baseline="30000" dirty="0" smtClean="0"/>
              <a:t>th</a:t>
            </a:r>
            <a:r>
              <a:rPr lang="en-GB" dirty="0" smtClean="0"/>
              <a:t> August.        Within 4 days 100,000 men of the BEF had landed in France and moved forward into Belgium to meet the German Army</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a:t>
            </a:fld>
            <a:endParaRPr lang="en-US"/>
          </a:p>
        </p:txBody>
      </p:sp>
    </p:spTree>
    <p:extLst>
      <p:ext uri="{BB962C8B-B14F-4D97-AF65-F5344CB8AC3E}">
        <p14:creationId xmlns:p14="http://schemas.microsoft.com/office/powerpoint/2010/main" val="3434004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how they are today at a height of 520 feet       Mining continued after the war until 1986 when they were shutdown</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20</a:t>
            </a:fld>
            <a:endParaRPr lang="en-US"/>
          </a:p>
        </p:txBody>
      </p:sp>
    </p:spTree>
    <p:extLst>
      <p:ext uri="{BB962C8B-B14F-4D97-AF65-F5344CB8AC3E}">
        <p14:creationId xmlns:p14="http://schemas.microsoft.com/office/powerpoint/2010/main" val="687161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2</a:t>
            </a:r>
            <a:r>
              <a:rPr lang="en-GB" baseline="30000" dirty="0" smtClean="0"/>
              <a:t>nd</a:t>
            </a:r>
            <a:r>
              <a:rPr lang="en-GB" dirty="0" smtClean="0"/>
              <a:t> man  who lost his life is…….     I have been unable to find out the exact circumstances of his death on the opening day of the Battle of Loos due to the casualty figures being so high but the B of L  is noteworthy for the first time the British used poison gas…..next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21</a:t>
            </a:fld>
            <a:endParaRPr lang="en-US"/>
          </a:p>
        </p:txBody>
      </p:sp>
    </p:spTree>
    <p:extLst>
      <p:ext uri="{BB962C8B-B14F-4D97-AF65-F5344CB8AC3E}">
        <p14:creationId xmlns:p14="http://schemas.microsoft.com/office/powerpoint/2010/main" val="1631321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have been unable to find out exactly where or how he was killed but this is where James </a:t>
            </a:r>
            <a:r>
              <a:rPr lang="en-GB" dirty="0" err="1" smtClean="0"/>
              <a:t>Spiers</a:t>
            </a:r>
            <a:r>
              <a:rPr lang="en-GB" dirty="0" smtClean="0"/>
              <a:t> is buried.….The Ration Farm Military Cemetery at Chappelle Armentieres…..next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22</a:t>
            </a:fld>
            <a:endParaRPr lang="en-US"/>
          </a:p>
        </p:txBody>
      </p:sp>
    </p:spTree>
    <p:extLst>
      <p:ext uri="{BB962C8B-B14F-4D97-AF65-F5344CB8AC3E}">
        <p14:creationId xmlns:p14="http://schemas.microsoft.com/office/powerpoint/2010/main" val="2373972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80006" rtl="0" eaLnBrk="1" fontAlgn="auto" latinLnBrk="0" hangingPunct="1">
              <a:lnSpc>
                <a:spcPct val="100000"/>
              </a:lnSpc>
              <a:spcBef>
                <a:spcPts val="0"/>
              </a:spcBef>
              <a:spcAft>
                <a:spcPts val="0"/>
              </a:spcAft>
              <a:buClrTx/>
              <a:buSzTx/>
              <a:buFontTx/>
              <a:buNone/>
              <a:tabLst/>
              <a:defRPr/>
            </a:pPr>
            <a:r>
              <a:rPr lang="en-GB" dirty="0" smtClean="0"/>
              <a:t>His grave is the in front row and second from the right </a:t>
            </a:r>
            <a:r>
              <a:rPr lang="en-GB" dirty="0" smtClean="0"/>
              <a:t>James William Spiers who died on the 25</a:t>
            </a:r>
            <a:r>
              <a:rPr lang="en-GB" baseline="30000" dirty="0" smtClean="0"/>
              <a:t>th</a:t>
            </a:r>
            <a:r>
              <a:rPr lang="en-GB" dirty="0" smtClean="0"/>
              <a:t> September 1915 aged 21</a:t>
            </a:r>
          </a:p>
          <a:p>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23</a:t>
            </a:fld>
            <a:endParaRPr lang="en-US"/>
          </a:p>
        </p:txBody>
      </p:sp>
    </p:spTree>
    <p:extLst>
      <p:ext uri="{BB962C8B-B14F-4D97-AF65-F5344CB8AC3E}">
        <p14:creationId xmlns:p14="http://schemas.microsoft.com/office/powerpoint/2010/main" val="3394678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80006" rtl="0" eaLnBrk="1" fontAlgn="auto" latinLnBrk="0" hangingPunct="1">
              <a:lnSpc>
                <a:spcPct val="100000"/>
              </a:lnSpc>
              <a:spcBef>
                <a:spcPts val="0"/>
              </a:spcBef>
              <a:spcAft>
                <a:spcPts val="0"/>
              </a:spcAft>
              <a:buClrTx/>
              <a:buSzTx/>
              <a:buFontTx/>
              <a:buNone/>
              <a:tabLst/>
              <a:defRPr/>
            </a:pPr>
            <a:r>
              <a:rPr lang="en-GB" dirty="0" smtClean="0"/>
              <a:t>Our third man in the village was killed at the same battle almost 7 weeks later is….. Henry James Haywood…</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24</a:t>
            </a:fld>
            <a:endParaRPr lang="en-US"/>
          </a:p>
        </p:txBody>
      </p:sp>
    </p:spTree>
    <p:extLst>
      <p:ext uri="{BB962C8B-B14F-4D97-AF65-F5344CB8AC3E}">
        <p14:creationId xmlns:p14="http://schemas.microsoft.com/office/powerpoint/2010/main" val="4086023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Picture of Harry Haywood in his army uniform.  Harry Haywood was killed with several other men when a large German mine was detonated under the section of front line trench that they were manning.   The explosion buried several men with others on the surface part buried or simply dazed by the concussion.  The Germans lit up the area with a searchlight and continued to machine gun the resultant crater and surrounds….next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25</a:t>
            </a:fld>
            <a:endParaRPr lang="en-US"/>
          </a:p>
        </p:txBody>
      </p:sp>
    </p:spTree>
    <p:extLst>
      <p:ext uri="{BB962C8B-B14F-4D97-AF65-F5344CB8AC3E}">
        <p14:creationId xmlns:p14="http://schemas.microsoft.com/office/powerpoint/2010/main" val="24890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Henry James Haywood’s body was never found and he is commemorated here at the Loos Memorial to the missing at the Dud Corner Cemetery.</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26</a:t>
            </a:fld>
            <a:endParaRPr lang="en-US"/>
          </a:p>
        </p:txBody>
      </p:sp>
    </p:spTree>
    <p:extLst>
      <p:ext uri="{BB962C8B-B14F-4D97-AF65-F5344CB8AC3E}">
        <p14:creationId xmlns:p14="http://schemas.microsoft.com/office/powerpoint/2010/main" val="1336961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Henry James Haywood   died age 19 on the 10</a:t>
            </a:r>
            <a:r>
              <a:rPr lang="en-GB" baseline="30000" dirty="0" smtClean="0"/>
              <a:t>th</a:t>
            </a:r>
            <a:r>
              <a:rPr lang="en-GB" dirty="0" smtClean="0"/>
              <a:t> November 1915  For those who maybe not aware Haywood ……just off the Close in CP is named after him.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27</a:t>
            </a:fld>
            <a:endParaRPr lang="en-US"/>
          </a:p>
        </p:txBody>
      </p:sp>
    </p:spTree>
    <p:extLst>
      <p:ext uri="{BB962C8B-B14F-4D97-AF65-F5344CB8AC3E}">
        <p14:creationId xmlns:p14="http://schemas.microsoft.com/office/powerpoint/2010/main" val="2974393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view from the cemetery looking out toward the slag heaps…next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28</a:t>
            </a:fld>
            <a:endParaRPr lang="en-US"/>
          </a:p>
        </p:txBody>
      </p:sp>
    </p:spTree>
    <p:extLst>
      <p:ext uri="{BB962C8B-B14F-4D97-AF65-F5344CB8AC3E}">
        <p14:creationId xmlns:p14="http://schemas.microsoft.com/office/powerpoint/2010/main" val="1960644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a reminder as to how it appeared after the war.         The result of the B of L is that after good initial gains the initiative was lost by the reserve troops being held too far back and that there was a general lack of artillery support due to shortages of shells.   The Germans counter attack after the British attack fizzles out and retake their earlier overrun trenches.   The nett result after two months fighting in terms of loss of men is a further 50,000 British men killed to the Germans 25,000.  Nothing is gained in terms of territory and after this major battle things wind down again for the winter.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29</a:t>
            </a:fld>
            <a:endParaRPr lang="en-US"/>
          </a:p>
        </p:txBody>
      </p:sp>
    </p:spTree>
    <p:extLst>
      <p:ext uri="{BB962C8B-B14F-4D97-AF65-F5344CB8AC3E}">
        <p14:creationId xmlns:p14="http://schemas.microsoft.com/office/powerpoint/2010/main" val="614775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Britain as an island had always relied on the Navy for defence of these shores and as a result had a miniscule against the other participants although it was a professional army…Germany at this point had mobilised 3 million men and France about 2 million.  The need for replacement troops was paramount and a recruitment drive was put in place within days in all countries. </a:t>
            </a:r>
          </a:p>
          <a:p>
            <a:pPr marL="0" marR="0" indent="0" algn="l" defTabSz="1280006"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In Britain we had the Lord Kitchener poster which came in various guises  From a marketing point of view it was brilliant …with eyes staring and finger pointing there was no doubt that he was calling on YOU !      </a:t>
            </a:r>
          </a:p>
          <a:p>
            <a:r>
              <a:rPr lang="en-GB" dirty="0" smtClean="0"/>
              <a:t>The 1914 poster was actually a Union Jack</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a:t>
            </a:fld>
            <a:endParaRPr lang="en-US"/>
          </a:p>
        </p:txBody>
      </p:sp>
    </p:spTree>
    <p:extLst>
      <p:ext uri="{BB962C8B-B14F-4D97-AF65-F5344CB8AC3E}">
        <p14:creationId xmlns:p14="http://schemas.microsoft.com/office/powerpoint/2010/main" val="3945060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February 1916 sees the German army start their attack around Verdun in an attempt and I quote ‘to bleed the French Army white’ and this battle continues to be fought with over a million men on either side for another eight months until mid December.  Estimates on casualty figures of dead and wounded are nearly half a million men for the French and 350,000 for the Germans ……In order to draw German troops away from Verdun the British  together with the French launch their own offensive at the Somme with disastrous results…..after days of shelling the men went over the top on July 1</a:t>
            </a:r>
            <a:r>
              <a:rPr lang="en-GB" sz="1400" baseline="30000" dirty="0" smtClean="0"/>
              <a:t>st</a:t>
            </a:r>
            <a:r>
              <a:rPr lang="en-GB" sz="1400" dirty="0" smtClean="0"/>
              <a:t> in what proved to be the worst day in the British Armies long history with 57,740 casualties.  The battle continues until November 18</a:t>
            </a:r>
            <a:r>
              <a:rPr lang="en-GB" sz="1400" baseline="30000" dirty="0" smtClean="0"/>
              <a:t>th</a:t>
            </a:r>
            <a:r>
              <a:rPr lang="en-GB" sz="1400" dirty="0" smtClean="0"/>
              <a:t> and proved to be the most costly of the First World War with combined casualty figures of over a million men with the British figures standing at 420,000</a:t>
            </a:r>
          </a:p>
          <a:p>
            <a:endParaRPr lang="en-GB" sz="1400" dirty="0" smtClean="0"/>
          </a:p>
          <a:p>
            <a:r>
              <a:rPr lang="en-GB" sz="1400" dirty="0" smtClean="0"/>
              <a:t>Rather surprisingly given these numbers the village suffers no more loss of life in 1916…...next slide 1917</a:t>
            </a:r>
            <a:endParaRPr lang="en-GB" sz="1400" dirty="0"/>
          </a:p>
        </p:txBody>
      </p:sp>
      <p:sp>
        <p:nvSpPr>
          <p:cNvPr id="4" name="Slide Number Placeholder 3"/>
          <p:cNvSpPr>
            <a:spLocks noGrp="1"/>
          </p:cNvSpPr>
          <p:nvPr>
            <p:ph type="sldNum" sz="quarter" idx="10"/>
          </p:nvPr>
        </p:nvSpPr>
        <p:spPr/>
        <p:txBody>
          <a:bodyPr/>
          <a:lstStyle/>
          <a:p>
            <a:fld id="{437B7F73-FD7A-471C-8B4F-F74F991129BE}" type="slidenum">
              <a:rPr lang="en-US" smtClean="0"/>
              <a:t>30</a:t>
            </a:fld>
            <a:endParaRPr lang="en-US"/>
          </a:p>
        </p:txBody>
      </p:sp>
    </p:spTree>
    <p:extLst>
      <p:ext uri="{BB962C8B-B14F-4D97-AF65-F5344CB8AC3E}">
        <p14:creationId xmlns:p14="http://schemas.microsoft.com/office/powerpoint/2010/main" val="687161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War for a brief moment comes back to </a:t>
            </a:r>
            <a:r>
              <a:rPr lang="en-GB" dirty="0" err="1" smtClean="0"/>
              <a:t>Blighty</a:t>
            </a:r>
            <a:r>
              <a:rPr lang="en-GB" dirty="0" smtClean="0"/>
              <a:t> with the loss of our 4</a:t>
            </a:r>
            <a:r>
              <a:rPr lang="en-GB" baseline="30000" dirty="0" smtClean="0"/>
              <a:t>th</a:t>
            </a:r>
            <a:r>
              <a:rPr lang="en-GB" dirty="0" smtClean="0"/>
              <a:t> man on the 17</a:t>
            </a:r>
            <a:r>
              <a:rPr lang="en-GB" baseline="30000" dirty="0" smtClean="0"/>
              <a:t>th</a:t>
            </a:r>
            <a:r>
              <a:rPr lang="en-GB" dirty="0" smtClean="0"/>
              <a:t> January 1917 and this is……Raymond Wilfred Stanley….. 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31</a:t>
            </a:fld>
            <a:endParaRPr lang="en-US"/>
          </a:p>
        </p:txBody>
      </p:sp>
    </p:spTree>
    <p:extLst>
      <p:ext uri="{BB962C8B-B14F-4D97-AF65-F5344CB8AC3E}">
        <p14:creationId xmlns:p14="http://schemas.microsoft.com/office/powerpoint/2010/main" val="687161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out slide….next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32</a:t>
            </a:fld>
            <a:endParaRPr lang="en-US"/>
          </a:p>
        </p:txBody>
      </p:sp>
    </p:spTree>
    <p:extLst>
      <p:ext uri="{BB962C8B-B14F-4D97-AF65-F5344CB8AC3E}">
        <p14:creationId xmlns:p14="http://schemas.microsoft.com/office/powerpoint/2010/main" val="2977565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picture or Raymond Wilfred Stanley in his Aviators Licence dated 14</a:t>
            </a:r>
            <a:r>
              <a:rPr lang="en-GB" baseline="30000" dirty="0" smtClean="0"/>
              <a:t>th</a:t>
            </a:r>
            <a:r>
              <a:rPr lang="en-GB" dirty="0" smtClean="0"/>
              <a:t> June.  To obtain this license you had to prove in two figure of eight flights over a minimum distance of 3 miles 185 yards that you were capable of attaining a height of 100 feet and then land the plane within 50 yards of touchdown.  It must have been the good old health and safety boys who insisted that it was two flights not one I suspect !</a:t>
            </a:r>
            <a:br>
              <a:rPr lang="en-GB" dirty="0" smtClean="0"/>
            </a:br>
            <a:r>
              <a:rPr lang="en-GB" dirty="0" smtClean="0"/>
              <a:t>He subsequently joined the Royal Flying Corps and underwent his military flying training at Hounslow Aerodrome…..next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33</a:t>
            </a:fld>
            <a:endParaRPr lang="en-US"/>
          </a:p>
        </p:txBody>
      </p:sp>
    </p:spTree>
    <p:extLst>
      <p:ext uri="{BB962C8B-B14F-4D97-AF65-F5344CB8AC3E}">
        <p14:creationId xmlns:p14="http://schemas.microsoft.com/office/powerpoint/2010/main" val="1485403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picture of Hounslow Aerodrome 1916 with a grass landing strip and a couple of huts.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34</a:t>
            </a:fld>
            <a:endParaRPr lang="en-US"/>
          </a:p>
        </p:txBody>
      </p:sp>
    </p:spTree>
    <p:extLst>
      <p:ext uri="{BB962C8B-B14F-4D97-AF65-F5344CB8AC3E}">
        <p14:creationId xmlns:p14="http://schemas.microsoft.com/office/powerpoint/2010/main" val="131055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he would have undergone training on tactical flying, map reading, the mechanics of the aircraft and how the aero engine works as we see in this particular photograph…..next slide</a:t>
            </a:r>
          </a:p>
        </p:txBody>
      </p:sp>
      <p:sp>
        <p:nvSpPr>
          <p:cNvPr id="4" name="Slide Number Placeholder 3"/>
          <p:cNvSpPr>
            <a:spLocks noGrp="1"/>
          </p:cNvSpPr>
          <p:nvPr>
            <p:ph type="sldNum" sz="quarter" idx="10"/>
          </p:nvPr>
        </p:nvSpPr>
        <p:spPr/>
        <p:txBody>
          <a:bodyPr/>
          <a:lstStyle/>
          <a:p>
            <a:fld id="{437B7F73-FD7A-471C-8B4F-F74F991129BE}" type="slidenum">
              <a:rPr lang="en-US" smtClean="0"/>
              <a:t>35</a:t>
            </a:fld>
            <a:endParaRPr lang="en-US"/>
          </a:p>
        </p:txBody>
      </p:sp>
    </p:spTree>
    <p:extLst>
      <p:ext uri="{BB962C8B-B14F-4D97-AF65-F5344CB8AC3E}">
        <p14:creationId xmlns:p14="http://schemas.microsoft.com/office/powerpoint/2010/main" val="2629627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plane that he trained on which is a De </a:t>
            </a:r>
            <a:r>
              <a:rPr lang="en-GB" dirty="0" err="1" smtClean="0"/>
              <a:t>Haviland</a:t>
            </a:r>
            <a:r>
              <a:rPr lang="en-GB" dirty="0" smtClean="0"/>
              <a:t> DH4.   Wilfred Stanley had just finished his flying training and was about to be sent home on leave before going to a front line squadron in France when he went up in a more powerful De </a:t>
            </a:r>
            <a:r>
              <a:rPr lang="en-GB" dirty="0" err="1" smtClean="0"/>
              <a:t>Haviland</a:t>
            </a:r>
            <a:r>
              <a:rPr lang="en-GB" dirty="0" smtClean="0"/>
              <a:t> DH 8.  Aeronautical engineers did not fully comprehend the power weight ratios of aircraft at the time and the DH8 proved to be extremely unstable in the air.  According to one of the officers who witnessed the event was that it simply seemed to fall out the sky from about a height of 100 feet.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36</a:t>
            </a:fld>
            <a:endParaRPr lang="en-US"/>
          </a:p>
        </p:txBody>
      </p:sp>
    </p:spTree>
    <p:extLst>
      <p:ext uri="{BB962C8B-B14F-4D97-AF65-F5344CB8AC3E}">
        <p14:creationId xmlns:p14="http://schemas.microsoft.com/office/powerpoint/2010/main" val="2629627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 picture of a crashed DH8 of which there were many and although the plane did see frontline service it was withdrawn after about two months and considered by pilots as a bit of a </a:t>
            </a:r>
            <a:r>
              <a:rPr lang="en-GB" dirty="0" err="1" smtClean="0"/>
              <a:t>deathtrap</a:t>
            </a:r>
            <a:r>
              <a:rPr lang="en-GB" dirty="0" smtClean="0"/>
              <a:t>.  The German fighter ace the Red Baron actually managed to shoot 8 down in one day….he thought it was a terrific plane.  The less powerful DH4 however remained in service till the end of the war and was considered a fine aircraft.</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37</a:t>
            </a:fld>
            <a:endParaRPr lang="en-US"/>
          </a:p>
        </p:txBody>
      </p:sp>
    </p:spTree>
    <p:extLst>
      <p:ext uri="{BB962C8B-B14F-4D97-AF65-F5344CB8AC3E}">
        <p14:creationId xmlns:p14="http://schemas.microsoft.com/office/powerpoint/2010/main" val="3208954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 body was bought back from Hounslow and is buried about 70 yards from here in St Andrews Church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38</a:t>
            </a:fld>
            <a:endParaRPr lang="en-US"/>
          </a:p>
        </p:txBody>
      </p:sp>
    </p:spTree>
    <p:extLst>
      <p:ext uri="{BB962C8B-B14F-4D97-AF65-F5344CB8AC3E}">
        <p14:creationId xmlns:p14="http://schemas.microsoft.com/office/powerpoint/2010/main" val="4111016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Raymond Wilfred Stanley   Died aged 26 on the </a:t>
            </a:r>
            <a:r>
              <a:rPr lang="en-GB" smtClean="0"/>
              <a:t>17</a:t>
            </a:r>
            <a:r>
              <a:rPr lang="en-GB" baseline="30000" smtClean="0"/>
              <a:t>th</a:t>
            </a:r>
            <a:r>
              <a:rPr lang="en-GB" smtClean="0"/>
              <a:t> January 1917</a:t>
            </a:r>
            <a:endParaRPr lang="en-GB"/>
          </a:p>
        </p:txBody>
      </p:sp>
      <p:sp>
        <p:nvSpPr>
          <p:cNvPr id="4" name="Slide Number Placeholder 3"/>
          <p:cNvSpPr>
            <a:spLocks noGrp="1"/>
          </p:cNvSpPr>
          <p:nvPr>
            <p:ph type="sldNum" sz="quarter" idx="10"/>
          </p:nvPr>
        </p:nvSpPr>
        <p:spPr/>
        <p:txBody>
          <a:bodyPr/>
          <a:lstStyle/>
          <a:p>
            <a:fld id="{437B7F73-FD7A-471C-8B4F-F74F991129BE}" type="slidenum">
              <a:rPr lang="en-US" smtClean="0"/>
              <a:t>39</a:t>
            </a:fld>
            <a:endParaRPr lang="en-US"/>
          </a:p>
        </p:txBody>
      </p:sp>
    </p:spTree>
    <p:extLst>
      <p:ext uri="{BB962C8B-B14F-4D97-AF65-F5344CB8AC3E}">
        <p14:creationId xmlns:p14="http://schemas.microsoft.com/office/powerpoint/2010/main" val="210483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photograph showing some of the CP men off to enlist at Evesham within days of the outbreak of war……. off no doubt in their eyes to ’bag a few </a:t>
            </a:r>
            <a:r>
              <a:rPr lang="en-GB" dirty="0" err="1" smtClean="0"/>
              <a:t>hun</a:t>
            </a:r>
            <a:r>
              <a:rPr lang="en-GB" dirty="0" smtClean="0"/>
              <a:t>’ before the show was over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a:t>
            </a:fld>
            <a:endParaRPr lang="en-US"/>
          </a:p>
        </p:txBody>
      </p:sp>
    </p:spTree>
    <p:extLst>
      <p:ext uri="{BB962C8B-B14F-4D97-AF65-F5344CB8AC3E}">
        <p14:creationId xmlns:p14="http://schemas.microsoft.com/office/powerpoint/2010/main" val="2459570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5</a:t>
            </a:r>
            <a:r>
              <a:rPr lang="en-GB" baseline="30000" dirty="0" smtClean="0"/>
              <a:t>th</a:t>
            </a:r>
            <a:r>
              <a:rPr lang="en-GB" dirty="0" smtClean="0"/>
              <a:t> man is….read and he lived in Cleeve Prior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40</a:t>
            </a:fld>
            <a:endParaRPr lang="en-US"/>
          </a:p>
        </p:txBody>
      </p:sp>
    </p:spTree>
    <p:extLst>
      <p:ext uri="{BB962C8B-B14F-4D97-AF65-F5344CB8AC3E}">
        <p14:creationId xmlns:p14="http://schemas.microsoft.com/office/powerpoint/2010/main" val="4175497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George Brookes is on the far left of the picture.  George enlisted in 1914 and would have gone out to France during 1915 so saw quite a bit of active service with the Worcester 10</a:t>
            </a:r>
            <a:r>
              <a:rPr lang="en-GB" baseline="30000" dirty="0" smtClean="0"/>
              <a:t>th</a:t>
            </a:r>
            <a:r>
              <a:rPr lang="en-GB" dirty="0" smtClean="0"/>
              <a:t> Battalion.  He was killed in an area of the Somme were the Sheffield, Barnsley and Accrington Pals Battalions were almost wiped out on the opening day of the Battle of the Somme on 1</a:t>
            </a:r>
            <a:r>
              <a:rPr lang="en-GB" baseline="30000" dirty="0" smtClean="0"/>
              <a:t>st</a:t>
            </a:r>
            <a:r>
              <a:rPr lang="en-GB" dirty="0" smtClean="0"/>
              <a:t> July 1916.  We can establish that he was killed on a trench raid attacking the </a:t>
            </a:r>
            <a:r>
              <a:rPr lang="en-GB" dirty="0" err="1" smtClean="0"/>
              <a:t>Pusieux</a:t>
            </a:r>
            <a:r>
              <a:rPr lang="en-GB" dirty="0" smtClean="0"/>
              <a:t> Trench…..next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41</a:t>
            </a:fld>
            <a:endParaRPr lang="en-US"/>
          </a:p>
        </p:txBody>
      </p:sp>
    </p:spTree>
    <p:extLst>
      <p:ext uri="{BB962C8B-B14F-4D97-AF65-F5344CB8AC3E}">
        <p14:creationId xmlns:p14="http://schemas.microsoft.com/office/powerpoint/2010/main" val="4175497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t>
            </a:r>
            <a:r>
              <a:rPr lang="en-GB" dirty="0" err="1" smtClean="0"/>
              <a:t>Pusieux</a:t>
            </a:r>
            <a:r>
              <a:rPr lang="en-GB" dirty="0" smtClean="0"/>
              <a:t> Trench and as it was on slightly raised ground was captured, lost and recaptured several times during the war.  On the night in question 11 / 12</a:t>
            </a:r>
            <a:r>
              <a:rPr lang="en-GB" baseline="30000" dirty="0" smtClean="0"/>
              <a:t>th</a:t>
            </a:r>
            <a:r>
              <a:rPr lang="en-GB" dirty="0" smtClean="0"/>
              <a:t> February which the Worcester Regimental records say were successful a trench raid took place involving about 400 men.  The author Henry Russell who wrote about the soldiers life after the war and was involved in the raid describes it very differently…….he states that</a:t>
            </a:r>
          </a:p>
          <a:p>
            <a:endParaRPr lang="en-GB" dirty="0" smtClean="0"/>
          </a:p>
          <a:p>
            <a:r>
              <a:rPr lang="en-GB" dirty="0" smtClean="0"/>
              <a:t>‘No military advantage was gained by the raid and no new trenches were occupied.  The 10</a:t>
            </a:r>
            <a:r>
              <a:rPr lang="en-GB" baseline="30000" dirty="0" smtClean="0"/>
              <a:t>th</a:t>
            </a:r>
            <a:r>
              <a:rPr lang="en-GB" dirty="0" smtClean="0"/>
              <a:t> Worcester’s paid a heavy price for this attack with 4 killed, 13 missing 3 officers and 39 other ranks wounded.  George Brookes was one of those killed on this raid……he is buried in….next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42</a:t>
            </a:fld>
            <a:endParaRPr lang="en-US"/>
          </a:p>
        </p:txBody>
      </p:sp>
    </p:spTree>
    <p:extLst>
      <p:ext uri="{BB962C8B-B14F-4D97-AF65-F5344CB8AC3E}">
        <p14:creationId xmlns:p14="http://schemas.microsoft.com/office/powerpoint/2010/main" val="565437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is buried in the Queens Cemetery at </a:t>
            </a:r>
            <a:r>
              <a:rPr lang="en-GB" dirty="0" err="1" smtClean="0"/>
              <a:t>Pusieux</a:t>
            </a:r>
            <a:r>
              <a:rPr lang="en-GB" dirty="0" smtClean="0"/>
              <a:t>   and if ever there was a cemetery that epitomises the words out of Rupert Brookes poem   ‘ That there’s some corner of a foreign field that is forever England’   then this is the place for me.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43</a:t>
            </a:fld>
            <a:endParaRPr lang="en-US"/>
          </a:p>
        </p:txBody>
      </p:sp>
    </p:spTree>
    <p:extLst>
      <p:ext uri="{BB962C8B-B14F-4D97-AF65-F5344CB8AC3E}">
        <p14:creationId xmlns:p14="http://schemas.microsoft.com/office/powerpoint/2010/main" val="3642046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 gravestone reads….17285 Private G Brookes   Worcestershire Regiment  12</a:t>
            </a:r>
            <a:r>
              <a:rPr lang="en-GB" baseline="30000" dirty="0" smtClean="0"/>
              <a:t>th</a:t>
            </a:r>
            <a:r>
              <a:rPr lang="en-GB" dirty="0" smtClean="0"/>
              <a:t> February 1917    He was 25 years of age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44</a:t>
            </a:fld>
            <a:endParaRPr lang="en-US"/>
          </a:p>
        </p:txBody>
      </p:sp>
    </p:spTree>
    <p:extLst>
      <p:ext uri="{BB962C8B-B14F-4D97-AF65-F5344CB8AC3E}">
        <p14:creationId xmlns:p14="http://schemas.microsoft.com/office/powerpoint/2010/main" val="861352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6</a:t>
            </a:r>
            <a:r>
              <a:rPr lang="en-GB" baseline="30000" dirty="0" smtClean="0"/>
              <a:t>th</a:t>
            </a:r>
            <a:r>
              <a:rPr lang="en-GB" dirty="0" smtClean="0"/>
              <a:t> man is Ernest Cook </a:t>
            </a:r>
            <a:r>
              <a:rPr lang="en-GB" dirty="0" err="1" smtClean="0"/>
              <a:t>etc</a:t>
            </a:r>
            <a:r>
              <a:rPr lang="en-GB" dirty="0" smtClean="0"/>
              <a:t>  ……I have been unable to establish how Ernest was killed other than the 3</a:t>
            </a:r>
            <a:r>
              <a:rPr lang="en-GB" baseline="30000" dirty="0" smtClean="0"/>
              <a:t>rd</a:t>
            </a:r>
            <a:r>
              <a:rPr lang="en-GB" dirty="0" smtClean="0"/>
              <a:t> </a:t>
            </a:r>
            <a:r>
              <a:rPr lang="en-GB" dirty="0" err="1" smtClean="0"/>
              <a:t>Battallion</a:t>
            </a:r>
            <a:r>
              <a:rPr lang="en-GB" dirty="0" smtClean="0"/>
              <a:t> was being held in the reserve at the time of his death around what the troops called the Bedford Farm area which was slightly south west of Ypres.  This area remained in British hands throughout the war but could be reached by German artillery.  Prior to it being called Bedford Farm it was in fact Chateau de </a:t>
            </a:r>
            <a:r>
              <a:rPr lang="en-GB" dirty="0" err="1" smtClean="0"/>
              <a:t>Rosendal</a:t>
            </a:r>
            <a:r>
              <a:rPr lang="en-GB" dirty="0" smtClean="0"/>
              <a:t>…..next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45</a:t>
            </a:fld>
            <a:endParaRPr lang="en-US"/>
          </a:p>
        </p:txBody>
      </p:sp>
    </p:spTree>
    <p:extLst>
      <p:ext uri="{BB962C8B-B14F-4D97-AF65-F5344CB8AC3E}">
        <p14:creationId xmlns:p14="http://schemas.microsoft.com/office/powerpoint/2010/main" val="1466677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Ernest Cook is the second on the left</a:t>
            </a:r>
          </a:p>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I have been unable to establish how Ernest was killed other than the 3</a:t>
            </a:r>
            <a:r>
              <a:rPr lang="en-GB" baseline="30000" dirty="0" smtClean="0"/>
              <a:t>rd</a:t>
            </a:r>
            <a:r>
              <a:rPr lang="en-GB" dirty="0" smtClean="0"/>
              <a:t> </a:t>
            </a:r>
            <a:r>
              <a:rPr lang="en-GB" dirty="0" err="1" smtClean="0"/>
              <a:t>Battallion</a:t>
            </a:r>
            <a:r>
              <a:rPr lang="en-GB" dirty="0" smtClean="0"/>
              <a:t> was being held in the reserve at the time of his death around what the troops called the Bedford Farm area which was slightly south west of Ypres.  This area remained in British hands throughout the war but could be reached by German artillery.  Prior to it being called Bedford Farm it was in fact Chateau de </a:t>
            </a:r>
            <a:r>
              <a:rPr lang="en-GB" dirty="0" err="1" smtClean="0"/>
              <a:t>Rosendal</a:t>
            </a:r>
            <a:r>
              <a:rPr lang="en-GB" dirty="0" smtClean="0"/>
              <a:t>…..next slide </a:t>
            </a:r>
          </a:p>
          <a:p>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46</a:t>
            </a:fld>
            <a:endParaRPr lang="en-US"/>
          </a:p>
        </p:txBody>
      </p:sp>
    </p:spTree>
    <p:extLst>
      <p:ext uri="{BB962C8B-B14F-4D97-AF65-F5344CB8AC3E}">
        <p14:creationId xmlns:p14="http://schemas.microsoft.com/office/powerpoint/2010/main" val="1362648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Ernest Cook’s body was never found but is commemorated on the Memorial to the Missing which is the </a:t>
            </a:r>
            <a:r>
              <a:rPr lang="en-GB" dirty="0" err="1" smtClean="0"/>
              <a:t>Menin</a:t>
            </a:r>
            <a:r>
              <a:rPr lang="en-GB" dirty="0" smtClean="0"/>
              <a:t> Gate Memorial in Ypres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47</a:t>
            </a:fld>
            <a:endParaRPr lang="en-US"/>
          </a:p>
        </p:txBody>
      </p:sp>
    </p:spTree>
    <p:extLst>
      <p:ext uri="{BB962C8B-B14F-4D97-AF65-F5344CB8AC3E}">
        <p14:creationId xmlns:p14="http://schemas.microsoft.com/office/powerpoint/2010/main" val="1126199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recorded etc.      A total of 54,389  names are recorded on the </a:t>
            </a:r>
            <a:r>
              <a:rPr lang="en-GB" dirty="0" err="1" smtClean="0"/>
              <a:t>Menin</a:t>
            </a:r>
            <a:r>
              <a:rPr lang="en-GB" dirty="0" smtClean="0"/>
              <a:t> Gate and at </a:t>
            </a:r>
            <a:r>
              <a:rPr lang="en-GB" dirty="0" err="1" smtClean="0"/>
              <a:t>Tynecot</a:t>
            </a:r>
            <a:r>
              <a:rPr lang="en-GB" dirty="0" smtClean="0"/>
              <a:t> Memorial which is probably no more that 6 miles up the road they are a further 35,000 names of British and Commonwealth troops whose bodies were simply never found.    When you consider that nearly 90,000 British men have no known grave it simply reflects on the appalling violence of this conflict and the atrocious conditions in which the men had to endure.   It is thought that 1 in 4 men died of drowning.</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48</a:t>
            </a:fld>
            <a:endParaRPr lang="en-US"/>
          </a:p>
        </p:txBody>
      </p:sp>
    </p:spTree>
    <p:extLst>
      <p:ext uri="{BB962C8B-B14F-4D97-AF65-F5344CB8AC3E}">
        <p14:creationId xmlns:p14="http://schemas.microsoft.com/office/powerpoint/2010/main" val="983612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Menin</a:t>
            </a:r>
            <a:r>
              <a:rPr lang="en-GB" dirty="0" smtClean="0"/>
              <a:t> Gate Memorial was built at Winston Churchill’s insistence and was against the wishes of the towns people of Ypres. It was designed by Sir Reginald </a:t>
            </a:r>
            <a:r>
              <a:rPr lang="en-GB" dirty="0" err="1" smtClean="0"/>
              <a:t>Blomfield</a:t>
            </a:r>
            <a:r>
              <a:rPr lang="en-GB" dirty="0" smtClean="0"/>
              <a:t> and was unveiled in 1927 and is a stunning piece of architecture…...next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49</a:t>
            </a:fld>
            <a:endParaRPr lang="en-US"/>
          </a:p>
        </p:txBody>
      </p:sp>
    </p:spTree>
    <p:extLst>
      <p:ext uri="{BB962C8B-B14F-4D97-AF65-F5344CB8AC3E}">
        <p14:creationId xmlns:p14="http://schemas.microsoft.com/office/powerpoint/2010/main" val="77813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22</a:t>
            </a:r>
            <a:r>
              <a:rPr lang="en-GB" baseline="30000" dirty="0" smtClean="0"/>
              <a:t>nd</a:t>
            </a:r>
            <a:r>
              <a:rPr lang="en-GB" dirty="0" smtClean="0"/>
              <a:t> August the BEF meet German 1</a:t>
            </a:r>
            <a:r>
              <a:rPr lang="en-GB" baseline="30000" dirty="0" smtClean="0"/>
              <a:t>st</a:t>
            </a:r>
            <a:r>
              <a:rPr lang="en-GB" dirty="0" smtClean="0"/>
              <a:t> Army at Mons and despite inflicting heavy losses they are soon doing a tactical withdrawal following the collapse of the French 5</a:t>
            </a:r>
            <a:r>
              <a:rPr lang="en-GB" baseline="30000" dirty="0" smtClean="0"/>
              <a:t>th</a:t>
            </a:r>
            <a:r>
              <a:rPr lang="en-GB" dirty="0" smtClean="0"/>
              <a:t> Army which exposes their right flank.  The tactical withdrawal rapidly becomes a full blooded retreat due to sheer weight of numbers. The troops retreated 20 miles plus a mostly on foot  for nearly two weeks before on the outskirts of Paris on the 7</a:t>
            </a:r>
            <a:r>
              <a:rPr lang="en-GB" baseline="30000" dirty="0" smtClean="0"/>
              <a:t>th</a:t>
            </a:r>
            <a:r>
              <a:rPr lang="en-GB" dirty="0" smtClean="0"/>
              <a:t> September it counter attacked in concert with the French forces in what became known as the Battle of the Marne. The Germans had by then over extended their supply lines and fell back to the River Aisne where they held the high ground.  Stalemate ensued and they decided to try and outflank the British and French troops in what became known as the ‘Race to the Sea’ in a bid to cut off supply to the British Army via Calais and Dunkirk.  Their followed several leap frogging actions as the front line headed northwards and the Belgian King decides to open the </a:t>
            </a:r>
            <a:r>
              <a:rPr lang="en-GB" dirty="0" err="1" smtClean="0"/>
              <a:t>seagates</a:t>
            </a:r>
            <a:r>
              <a:rPr lang="en-GB" dirty="0" smtClean="0"/>
              <a:t> at </a:t>
            </a:r>
            <a:r>
              <a:rPr lang="en-GB" dirty="0" err="1" smtClean="0"/>
              <a:t>Nieuport</a:t>
            </a:r>
            <a:r>
              <a:rPr lang="en-GB" dirty="0" smtClean="0"/>
              <a:t> in order to flood the Polder or reclaimed land and reduce the length of the front line.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a:t>
            </a:fld>
            <a:endParaRPr lang="en-US"/>
          </a:p>
        </p:txBody>
      </p:sp>
    </p:spTree>
    <p:extLst>
      <p:ext uri="{BB962C8B-B14F-4D97-AF65-F5344CB8AC3E}">
        <p14:creationId xmlns:p14="http://schemas.microsoft.com/office/powerpoint/2010/main" val="1694451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Panel 34 and I have highlighted his name in red   Lance Corporal E Cook  died 11</a:t>
            </a:r>
            <a:r>
              <a:rPr lang="en-GB" baseline="30000" dirty="0" smtClean="0"/>
              <a:t>th</a:t>
            </a:r>
            <a:r>
              <a:rPr lang="en-GB" dirty="0" smtClean="0"/>
              <a:t> August 1917  age 25</a:t>
            </a:r>
          </a:p>
          <a:p>
            <a:endParaRPr lang="en-GB" dirty="0" smtClean="0"/>
          </a:p>
          <a:p>
            <a:r>
              <a:rPr lang="en-GB" dirty="0" smtClean="0"/>
              <a:t>The trophy for the winning team in the memorial cricket is named after him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50</a:t>
            </a:fld>
            <a:endParaRPr lang="en-US"/>
          </a:p>
        </p:txBody>
      </p:sp>
    </p:spTree>
    <p:extLst>
      <p:ext uri="{BB962C8B-B14F-4D97-AF65-F5344CB8AC3E}">
        <p14:creationId xmlns:p14="http://schemas.microsoft.com/office/powerpoint/2010/main" val="3494300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7</a:t>
            </a:r>
            <a:r>
              <a:rPr lang="en-GB" baseline="30000" dirty="0" smtClean="0"/>
              <a:t>th</a:t>
            </a:r>
            <a:r>
              <a:rPr lang="en-GB" dirty="0" smtClean="0"/>
              <a:t> man is…….Albert Adams was a career soldier and had also served in the latter stages of the Boer War in South Africa……his rank of Company Sgt Major is the highest rank a non commissioned soldier can achieve and would have been highly respected.  We are fortunate that </a:t>
            </a:r>
            <a:r>
              <a:rPr lang="en-GB" dirty="0" err="1" smtClean="0"/>
              <a:t>Btn</a:t>
            </a:r>
            <a:r>
              <a:rPr lang="en-GB" dirty="0" smtClean="0"/>
              <a:t> records paint a picture of their move up to the front line where Albert Adams was to lose his life…….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51</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describes how they moved up in the first light of the morning over duckboard over the muddy morass through to ….dawn showed the front line area in its true horror……next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52</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Albert Adams was killed when the trench they were in took a direct hit from a large shell at 6.15 am…12 men were killed and 5 were missing.  Missing in this sense was that the body was simply blown to pieces or was buried by mud in the aftermath of the explosion…..next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53</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sort of crater that would have left following a large shell which would have quickly filled up with water……next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54</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is commemorated here at the </a:t>
            </a:r>
            <a:r>
              <a:rPr lang="en-GB" dirty="0" err="1" smtClean="0"/>
              <a:t>Tynecot</a:t>
            </a:r>
            <a:r>
              <a:rPr lang="en-GB" dirty="0" smtClean="0"/>
              <a:t> Cemetery and Memorial to the Missing which is this is </a:t>
            </a:r>
            <a:r>
              <a:rPr lang="en-GB" dirty="0" err="1" smtClean="0"/>
              <a:t>Britains</a:t>
            </a:r>
            <a:r>
              <a:rPr lang="en-GB" dirty="0" smtClean="0"/>
              <a:t> largest war cemetery….in the foreground you see the individual graves and at the rear you see the inscription panels to the missing…..next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55</a:t>
            </a:fld>
            <a:endParaRPr lang="en-US"/>
          </a:p>
        </p:txBody>
      </p:sp>
    </p:spTree>
    <p:extLst>
      <p:ext uri="{BB962C8B-B14F-4D97-AF65-F5344CB8AC3E}">
        <p14:creationId xmlns:p14="http://schemas.microsoft.com/office/powerpoint/2010/main" val="14120637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the panel with Company </a:t>
            </a:r>
            <a:r>
              <a:rPr lang="en-US" dirty="0" err="1" smtClean="0"/>
              <a:t>Sgt</a:t>
            </a:r>
            <a:r>
              <a:rPr lang="en-US" dirty="0" smtClean="0"/>
              <a:t> Major A Adams  died 22</a:t>
            </a:r>
            <a:r>
              <a:rPr lang="en-US" baseline="30000" dirty="0" smtClean="0"/>
              <a:t>nd</a:t>
            </a:r>
            <a:r>
              <a:rPr lang="en-US" dirty="0" smtClean="0"/>
              <a:t> November  age 33</a:t>
            </a:r>
          </a:p>
          <a:p>
            <a:endParaRPr lang="en-US" dirty="0" smtClean="0"/>
          </a:p>
          <a:p>
            <a:r>
              <a:rPr lang="en-GB" dirty="0" smtClean="0"/>
              <a:t>1917 draws to a close with the usual winter offensive shutdown but shelling continues at front lines unabated</a:t>
            </a:r>
            <a:endParaRPr lang="en-US" dirty="0"/>
          </a:p>
        </p:txBody>
      </p:sp>
      <p:sp>
        <p:nvSpPr>
          <p:cNvPr id="4" name="Slide Number Placeholder 3"/>
          <p:cNvSpPr>
            <a:spLocks noGrp="1"/>
          </p:cNvSpPr>
          <p:nvPr>
            <p:ph type="sldNum" sz="quarter" idx="10"/>
          </p:nvPr>
        </p:nvSpPr>
        <p:spPr/>
        <p:txBody>
          <a:bodyPr/>
          <a:lstStyle/>
          <a:p>
            <a:fld id="{DEC96B89-A0DE-46C0-B259-DCF8F8035D92}" type="slidenum">
              <a:rPr lang="en-US" smtClean="0"/>
              <a:t>56</a:t>
            </a:fld>
            <a:endParaRPr lang="en-US"/>
          </a:p>
        </p:txBody>
      </p:sp>
    </p:spTree>
    <p:extLst>
      <p:ext uri="{BB962C8B-B14F-4D97-AF65-F5344CB8AC3E}">
        <p14:creationId xmlns:p14="http://schemas.microsoft.com/office/powerpoint/2010/main" val="2479646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1918 starts with what was known as the German Spring Offensive.  Buoyed by over 1 million fresh troops from the Eastern Front due to the collapse of the Russian war effort and with the knowledge that 1.3 million fresh American troops will be arriving by the start of summer. Germany attack again on the northern section of the western fronts in what is make or break attempt to win the war. </a:t>
            </a:r>
          </a:p>
          <a:p>
            <a:endParaRPr lang="en-GB" dirty="0" smtClean="0"/>
          </a:p>
          <a:p>
            <a:r>
              <a:rPr lang="en-GB" dirty="0" smtClean="0"/>
              <a:t> All the ground recovered by the British and Commonwealth troops in the last 3 years of war is lost again in a matter of weeks.  United States enters the War at long last and these fresh troops allows the Allies to go on the offensive again and we lose another 4 men from the village.  The first of these being……next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57</a:t>
            </a:fld>
            <a:endParaRPr lang="en-US"/>
          </a:p>
        </p:txBody>
      </p:sp>
    </p:spTree>
    <p:extLst>
      <p:ext uri="{BB962C8B-B14F-4D97-AF65-F5344CB8AC3E}">
        <p14:creationId xmlns:p14="http://schemas.microsoft.com/office/powerpoint/2010/main" val="687161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8</a:t>
            </a:r>
            <a:r>
              <a:rPr lang="en-GB" baseline="30000" dirty="0" smtClean="0"/>
              <a:t>th</a:t>
            </a:r>
            <a:r>
              <a:rPr lang="en-GB" dirty="0" smtClean="0"/>
              <a:t> man is……..</a:t>
            </a:r>
            <a:r>
              <a:rPr lang="en-GB" dirty="0" err="1" smtClean="0"/>
              <a:t>etc</a:t>
            </a:r>
            <a:r>
              <a:rPr lang="en-GB" dirty="0" smtClean="0"/>
              <a:t>   Cecil had sent a telegram to say that he was coming home on two weeks leave but sadly he never made it.  He mortally wounded when the billet that he was staying in overnight at Calais was bombed by German Gotha bombers.   Calais of course was the main </a:t>
            </a:r>
            <a:r>
              <a:rPr lang="en-GB" dirty="0" err="1" smtClean="0"/>
              <a:t>embarcation</a:t>
            </a:r>
            <a:r>
              <a:rPr lang="en-GB" dirty="0" smtClean="0"/>
              <a:t> port for the British war effort and saw increasing number of bombing raids during 1918 following the Spring Offensive. ….next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58</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Cecil is buried here at Les </a:t>
            </a:r>
            <a:r>
              <a:rPr lang="en-GB" dirty="0" err="1" smtClean="0"/>
              <a:t>Baraques</a:t>
            </a:r>
            <a:r>
              <a:rPr lang="en-GB" dirty="0" smtClean="0"/>
              <a:t> Military Cemetery in </a:t>
            </a:r>
            <a:r>
              <a:rPr lang="en-GB" dirty="0" err="1" smtClean="0"/>
              <a:t>Sangatte</a:t>
            </a:r>
            <a:r>
              <a:rPr lang="en-GB" dirty="0" smtClean="0"/>
              <a:t> Calais.  This is a spacious cemetery and also contains the graves of about 100 or so Chinese men from the Labour Corps who had succumbed to the Spanish Flu.   Behind the copse of trees you see in the picture is the you the English Channel and beyond  that Good Old </a:t>
            </a:r>
            <a:r>
              <a:rPr lang="en-GB" dirty="0" err="1" smtClean="0"/>
              <a:t>Blighty</a:t>
            </a:r>
            <a:r>
              <a:rPr lang="en-GB" dirty="0" smtClean="0"/>
              <a:t> which sadly he never made it back to  ….next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59</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sea gates as they are seen today which allows the water from the land that is below sea level to be drained at low tide.  The effect of opening the sea gates did not cause an instant flooding effect on the landscape but rather a slow deterioration   There was extremely heavy fighting by the Belgium army along the coastal route to defend the Channel Ports and they fought with incredible tenacity.   It took a couple of weeks for the Germans to realise  what had happened and initially had thought the ground was getting wetter with the onset of winter…...This forced them to re-direct their effort at Ypres which was on high ground as their access through to the Channel ports……. Next slide      Eventually the land succumbed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a:t>
            </a:fld>
            <a:endParaRPr lang="en-US"/>
          </a:p>
        </p:txBody>
      </p:sp>
    </p:spTree>
    <p:extLst>
      <p:ext uri="{BB962C8B-B14F-4D97-AF65-F5344CB8AC3E}">
        <p14:creationId xmlns:p14="http://schemas.microsoft.com/office/powerpoint/2010/main" val="8576078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here is his grave which reads….. Lieutenant CH Perkins died on the 22</a:t>
            </a:r>
            <a:r>
              <a:rPr lang="en-GB" baseline="30000" dirty="0" smtClean="0"/>
              <a:t>nd</a:t>
            </a:r>
            <a:r>
              <a:rPr lang="en-GB" dirty="0" smtClean="0"/>
              <a:t> July aged 22</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60</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9</a:t>
            </a:r>
            <a:r>
              <a:rPr lang="en-GB" baseline="30000" dirty="0" smtClean="0"/>
              <a:t>th</a:t>
            </a:r>
            <a:r>
              <a:rPr lang="en-GB" dirty="0" smtClean="0"/>
              <a:t> man is George </a:t>
            </a:r>
            <a:r>
              <a:rPr lang="en-GB" dirty="0" err="1" smtClean="0"/>
              <a:t>Oakey</a:t>
            </a:r>
            <a:r>
              <a:rPr lang="en-GB" dirty="0" smtClean="0"/>
              <a:t> </a:t>
            </a:r>
            <a:r>
              <a:rPr lang="en-GB" dirty="0" err="1" smtClean="0"/>
              <a:t>etc</a:t>
            </a:r>
            <a:r>
              <a:rPr lang="en-GB" dirty="0" smtClean="0"/>
              <a:t>     He was in the Grenadier Guards which is one of the oldest and arguably one of the finest British Regiments. The 3</a:t>
            </a:r>
            <a:r>
              <a:rPr lang="en-GB" baseline="30000" dirty="0" smtClean="0"/>
              <a:t>rd</a:t>
            </a:r>
            <a:r>
              <a:rPr lang="en-GB" dirty="0" smtClean="0"/>
              <a:t> Battalion had been fighting in what was called the battle of the Canal du Nord in between </a:t>
            </a:r>
            <a:r>
              <a:rPr lang="en-GB" dirty="0" err="1" smtClean="0"/>
              <a:t>Bapaume</a:t>
            </a:r>
            <a:r>
              <a:rPr lang="en-GB" dirty="0" smtClean="0"/>
              <a:t> and </a:t>
            </a:r>
            <a:r>
              <a:rPr lang="en-GB" dirty="0" err="1" smtClean="0"/>
              <a:t>Cambrai</a:t>
            </a:r>
            <a:r>
              <a:rPr lang="en-GB" dirty="0" smtClean="0"/>
              <a:t> when he was killed …..next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61</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Canal du Nord was under construction and had been started in 1908 for the transportation of coal from the mines in the Pas de Calais region.  By 1914 it was still under construction and not been filled by water………with its deep cuttings</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62</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its deep cuttings it proved an ideal defensive position for the Germans. The image here is from a postcard presumably after the bridge had just been built by the Swindon RE’s and NZ’s     George </a:t>
            </a:r>
            <a:r>
              <a:rPr lang="en-GB" dirty="0" err="1" smtClean="0"/>
              <a:t>Oakey</a:t>
            </a:r>
            <a:r>
              <a:rPr lang="en-GB" dirty="0" smtClean="0"/>
              <a:t> was in the front line at a village called Lagnicourt – Marcel when according to </a:t>
            </a:r>
            <a:r>
              <a:rPr lang="en-GB" dirty="0" err="1" smtClean="0"/>
              <a:t>btn</a:t>
            </a:r>
            <a:r>
              <a:rPr lang="en-GB" dirty="0" smtClean="0"/>
              <a:t> diary records  ‘ At 9am a heavy barrage descended on the whole of the battalion front line and all communication wires were cut.  Casualties were 3 killed and 6 wounded.  Sadly George </a:t>
            </a:r>
            <a:r>
              <a:rPr lang="en-GB" dirty="0" err="1" smtClean="0"/>
              <a:t>Oakey</a:t>
            </a:r>
            <a:r>
              <a:rPr lang="en-GB" dirty="0" smtClean="0"/>
              <a:t> was one of those killed…..next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63</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is buried here at the </a:t>
            </a:r>
            <a:r>
              <a:rPr lang="en-GB" dirty="0" err="1" smtClean="0"/>
              <a:t>Hermies</a:t>
            </a:r>
            <a:r>
              <a:rPr lang="en-GB" dirty="0" smtClean="0"/>
              <a:t> Hill Cemetery in the village of </a:t>
            </a:r>
            <a:r>
              <a:rPr lang="en-GB" dirty="0" err="1" smtClean="0"/>
              <a:t>Hermies</a:t>
            </a:r>
            <a:r>
              <a:rPr lang="en-GB" dirty="0" smtClean="0"/>
              <a:t> which is about a mile south on Lagnicourt – Marcel</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64</a:t>
            </a:fld>
            <a:endParaRPr lang="en-US"/>
          </a:p>
        </p:txBody>
      </p:sp>
    </p:spTree>
    <p:extLst>
      <p:ext uri="{BB962C8B-B14F-4D97-AF65-F5344CB8AC3E}">
        <p14:creationId xmlns:p14="http://schemas.microsoft.com/office/powerpoint/2010/main" val="6358458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 Gravestone reads     Private 30290  G.J. </a:t>
            </a:r>
            <a:r>
              <a:rPr lang="en-GB" dirty="0" err="1" smtClean="0"/>
              <a:t>Oakey</a:t>
            </a:r>
            <a:r>
              <a:rPr lang="en-GB" dirty="0" smtClean="0"/>
              <a:t> Grenadier Guards Died 25</a:t>
            </a:r>
            <a:r>
              <a:rPr lang="en-GB" baseline="30000" dirty="0" smtClean="0"/>
              <a:t>th</a:t>
            </a:r>
            <a:r>
              <a:rPr lang="en-GB" dirty="0" smtClean="0"/>
              <a:t> September 2018  Aged 29 and is the 9</a:t>
            </a:r>
            <a:r>
              <a:rPr lang="en-GB" baseline="30000" dirty="0" smtClean="0"/>
              <a:t>th</a:t>
            </a:r>
            <a:r>
              <a:rPr lang="en-GB" dirty="0" smtClean="0"/>
              <a:t> of our Cleeve Prior men</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65</a:t>
            </a:fld>
            <a:endParaRPr lang="en-US"/>
          </a:p>
        </p:txBody>
      </p:sp>
    </p:spTree>
    <p:extLst>
      <p:ext uri="{BB962C8B-B14F-4D97-AF65-F5344CB8AC3E}">
        <p14:creationId xmlns:p14="http://schemas.microsoft.com/office/powerpoint/2010/main" val="1021604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10</a:t>
            </a:r>
            <a:r>
              <a:rPr lang="en-GB" baseline="30000" dirty="0" smtClean="0"/>
              <a:t>th</a:t>
            </a:r>
            <a:r>
              <a:rPr lang="en-GB" dirty="0" smtClean="0"/>
              <a:t> man is …..He was killed in during the retaking of the city of Douai  ( DWE ) just 23 days before the armistice was signed.  He won his Military Cross which was awarded to him posthumously and this is his citation which appeared in the London </a:t>
            </a:r>
            <a:r>
              <a:rPr lang="en-GB" dirty="0" err="1" smtClean="0"/>
              <a:t>Gazzette</a:t>
            </a:r>
            <a:r>
              <a:rPr lang="en-GB" dirty="0" smtClean="0"/>
              <a:t>…..next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66</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Citation in the London Gazette for his posthumous award in 1919 of the Military Cross reads as follows:- on separate sheet together with </a:t>
            </a:r>
            <a:r>
              <a:rPr lang="en-GB" dirty="0" err="1" smtClean="0"/>
              <a:t>Btn</a:t>
            </a:r>
            <a:r>
              <a:rPr lang="en-GB" dirty="0" smtClean="0"/>
              <a:t> diary records</a:t>
            </a:r>
          </a:p>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Edwin Nicholls was killed during the retaking of the city of Douai which had been in German hands since the start of the war just 23 days before the armistice was signed.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67</a:t>
            </a:fld>
            <a:endParaRPr lang="en-US"/>
          </a:p>
        </p:txBody>
      </p:sp>
    </p:spTree>
    <p:extLst>
      <p:ext uri="{BB962C8B-B14F-4D97-AF65-F5344CB8AC3E}">
        <p14:creationId xmlns:p14="http://schemas.microsoft.com/office/powerpoint/2010/main" val="621100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 Edwin Nicholls is buried in the </a:t>
            </a:r>
            <a:r>
              <a:rPr lang="en-GB" dirty="0" err="1" smtClean="0"/>
              <a:t>Auberchicourt</a:t>
            </a:r>
            <a:r>
              <a:rPr lang="en-GB" dirty="0" smtClean="0"/>
              <a:t> cemetery near </a:t>
            </a:r>
            <a:r>
              <a:rPr lang="en-GB" dirty="0" err="1" smtClean="0"/>
              <a:t>Cambrai</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68</a:t>
            </a:fld>
            <a:endParaRPr lang="en-US"/>
          </a:p>
        </p:txBody>
      </p:sp>
    </p:spTree>
    <p:extLst>
      <p:ext uri="{BB962C8B-B14F-4D97-AF65-F5344CB8AC3E}">
        <p14:creationId xmlns:p14="http://schemas.microsoft.com/office/powerpoint/2010/main" val="23678434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 gravestone reads   Second Lieutenant E.J. Nicholls MC  Worcestershire Regiment 18</a:t>
            </a:r>
            <a:r>
              <a:rPr lang="en-GB" baseline="30000" dirty="0" smtClean="0"/>
              <a:t>th</a:t>
            </a:r>
            <a:r>
              <a:rPr lang="en-GB" dirty="0" smtClean="0"/>
              <a:t> October 1918   Aged  29</a:t>
            </a:r>
            <a:br>
              <a:rPr lang="en-GB" dirty="0" smtClean="0"/>
            </a:b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69</a:t>
            </a:fld>
            <a:endParaRPr lang="en-US"/>
          </a:p>
        </p:txBody>
      </p:sp>
    </p:spTree>
    <p:extLst>
      <p:ext uri="{BB962C8B-B14F-4D97-AF65-F5344CB8AC3E}">
        <p14:creationId xmlns:p14="http://schemas.microsoft.com/office/powerpoint/2010/main" val="165255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Eventually the land succumbed and the effect of this was to severely flood the </a:t>
            </a:r>
            <a:r>
              <a:rPr lang="en-GB" dirty="0" err="1" smtClean="0"/>
              <a:t>Yser</a:t>
            </a:r>
            <a:r>
              <a:rPr lang="en-GB" dirty="0" smtClean="0"/>
              <a:t> valley all the way up to Ypres a distance of some 25 miles and thus shorten the defensive line.  ( This picture is from a postcard )   With high explosive shells destroying what drainage systems were in place even non flooded ground soon became a boggy and sodden morass……. 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7</a:t>
            </a:fld>
            <a:endParaRPr lang="en-US"/>
          </a:p>
        </p:txBody>
      </p:sp>
    </p:spTree>
    <p:extLst>
      <p:ext uri="{BB962C8B-B14F-4D97-AF65-F5344CB8AC3E}">
        <p14:creationId xmlns:p14="http://schemas.microsoft.com/office/powerpoint/2010/main" val="2133748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11</a:t>
            </a:r>
            <a:r>
              <a:rPr lang="en-GB" baseline="30000" dirty="0" smtClean="0"/>
              <a:t>th</a:t>
            </a:r>
            <a:r>
              <a:rPr lang="en-GB" dirty="0" smtClean="0"/>
              <a:t> man is Arthur </a:t>
            </a:r>
            <a:r>
              <a:rPr lang="en-GB" dirty="0" err="1" smtClean="0"/>
              <a:t>Sisam</a:t>
            </a:r>
            <a:r>
              <a:rPr lang="en-GB" dirty="0" smtClean="0"/>
              <a:t> had been born in the village but moved down to Newport in South Wales in 1912 to join his elder brother Jack </a:t>
            </a:r>
            <a:r>
              <a:rPr lang="en-GB" dirty="0" err="1" smtClean="0"/>
              <a:t>Sisam</a:t>
            </a:r>
            <a:r>
              <a:rPr lang="en-GB" dirty="0" smtClean="0"/>
              <a:t> working on a large market garden.  He volunteered in September 1914 before going over to France a year later landing on the 25</a:t>
            </a:r>
            <a:r>
              <a:rPr lang="en-GB" baseline="30000" dirty="0" smtClean="0"/>
              <a:t>th</a:t>
            </a:r>
            <a:r>
              <a:rPr lang="en-GB" dirty="0" smtClean="0"/>
              <a:t> September 1915</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70</a:t>
            </a:fld>
            <a:endParaRPr lang="en-US"/>
          </a:p>
        </p:txBody>
      </p:sp>
    </p:spTree>
    <p:extLst>
      <p:ext uri="{BB962C8B-B14F-4D97-AF65-F5344CB8AC3E}">
        <p14:creationId xmlns:p14="http://schemas.microsoft.com/office/powerpoint/2010/main" val="37927503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picture taken from a photocopy of the Evesham Journal just which reported his death and gave this brief account of his service and I quote    ‘ Going to France in 1915 he has been in all the fighting with his Battalion, never been wounded or sick but twice home on service leave.  He left his Battalion on October 25</a:t>
            </a:r>
            <a:r>
              <a:rPr lang="en-GB" baseline="30000" dirty="0" smtClean="0"/>
              <a:t>th</a:t>
            </a:r>
            <a:r>
              <a:rPr lang="en-GB" dirty="0" smtClean="0"/>
              <a:t> for fourteen days leave, was taken ill on arrival at London and died from pneumonia.’ </a:t>
            </a:r>
          </a:p>
          <a:p>
            <a:r>
              <a:rPr lang="en-GB" dirty="0" smtClean="0"/>
              <a:t>He died in the King Georges Military Hospital in London 6 days before his leave ended and 9 days before the war ended.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71</a:t>
            </a:fld>
            <a:endParaRPr lang="en-US"/>
          </a:p>
        </p:txBody>
      </p:sp>
    </p:spTree>
    <p:extLst>
      <p:ext uri="{BB962C8B-B14F-4D97-AF65-F5344CB8AC3E}">
        <p14:creationId xmlns:p14="http://schemas.microsoft.com/office/powerpoint/2010/main" val="621100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is buried in the </a:t>
            </a:r>
            <a:r>
              <a:rPr lang="en-GB" dirty="0" err="1" smtClean="0"/>
              <a:t>Brookwood</a:t>
            </a:r>
            <a:r>
              <a:rPr lang="en-GB" dirty="0" smtClean="0"/>
              <a:t> Military Cemetery near Camberley in Surrey in Plot 12 Row D9</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72</a:t>
            </a:fld>
            <a:endParaRPr lang="en-US"/>
          </a:p>
        </p:txBody>
      </p:sp>
    </p:spTree>
    <p:extLst>
      <p:ext uri="{BB962C8B-B14F-4D97-AF65-F5344CB8AC3E}">
        <p14:creationId xmlns:p14="http://schemas.microsoft.com/office/powerpoint/2010/main" val="1736463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Arthur </a:t>
            </a:r>
            <a:r>
              <a:rPr lang="en-GB" dirty="0" err="1" smtClean="0"/>
              <a:t>Sisam’s</a:t>
            </a:r>
            <a:r>
              <a:rPr lang="en-GB" dirty="0" smtClean="0"/>
              <a:t> grave is on the far left and reads 16791 Private </a:t>
            </a:r>
            <a:r>
              <a:rPr lang="en-GB" dirty="0" err="1" smtClean="0"/>
              <a:t>A.G.Sisam</a:t>
            </a:r>
            <a:r>
              <a:rPr lang="en-GB" dirty="0" smtClean="0"/>
              <a:t>  South Wales Borderers 2</a:t>
            </a:r>
            <a:r>
              <a:rPr lang="en-GB" baseline="30000" dirty="0" smtClean="0"/>
              <a:t>nd</a:t>
            </a:r>
            <a:r>
              <a:rPr lang="en-GB" dirty="0" smtClean="0"/>
              <a:t> November 1918  Age 28</a:t>
            </a:r>
          </a:p>
          <a:p>
            <a:endParaRPr lang="en-GB" dirty="0" smtClean="0"/>
          </a:p>
          <a:p>
            <a:r>
              <a:rPr lang="en-GB" dirty="0" smtClean="0"/>
              <a:t>That covers the 11 men on the boards from the First World War who sacrificed their lives for King &amp; Country but before I finish could I ask you to reflect for a moment on the next slide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73</a:t>
            </a:fld>
            <a:endParaRPr lang="en-US"/>
          </a:p>
        </p:txBody>
      </p:sp>
    </p:spTree>
    <p:extLst>
      <p:ext uri="{BB962C8B-B14F-4D97-AF65-F5344CB8AC3E}">
        <p14:creationId xmlns:p14="http://schemas.microsoft.com/office/powerpoint/2010/main" val="227008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With high explosive shells destroying what drainage systems were in place even what remains of this wood which was above sea level becomes an almost impenetrable barrier.</a:t>
            </a:r>
          </a:p>
          <a:p>
            <a:pPr marL="0" marR="0" indent="0" algn="l" defTabSz="1280006"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1280006" rtl="0" eaLnBrk="1" fontAlgn="auto" latinLnBrk="0" hangingPunct="1">
              <a:lnSpc>
                <a:spcPct val="100000"/>
              </a:lnSpc>
              <a:spcBef>
                <a:spcPts val="0"/>
              </a:spcBef>
              <a:spcAft>
                <a:spcPts val="0"/>
              </a:spcAft>
              <a:buClrTx/>
              <a:buSzTx/>
              <a:buFontTx/>
              <a:buNone/>
              <a:tabLst/>
              <a:defRPr/>
            </a:pPr>
            <a:r>
              <a:rPr lang="en-GB" dirty="0" smtClean="0"/>
              <a:t>The German Army faced with this terrain re direct their army toward the pivotal town of Ypres, and it is here we lose the first of our Cleeve prior men….and this is…..next slide</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8</a:t>
            </a:fld>
            <a:endParaRPr lang="en-US"/>
          </a:p>
        </p:txBody>
      </p:sp>
    </p:spTree>
    <p:extLst>
      <p:ext uri="{BB962C8B-B14F-4D97-AF65-F5344CB8AC3E}">
        <p14:creationId xmlns:p14="http://schemas.microsoft.com/office/powerpoint/2010/main" val="2133748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Harry Nicholls was a career soldier and went over with the BEF to Belgium in the second week of August,   by the end of October the second </a:t>
            </a:r>
            <a:r>
              <a:rPr lang="en-GB" dirty="0" err="1" smtClean="0"/>
              <a:t>Worcs</a:t>
            </a:r>
            <a:r>
              <a:rPr lang="en-GB" dirty="0" smtClean="0"/>
              <a:t> battalion once around 1000 strong was now numbering 370 men.  </a:t>
            </a:r>
            <a:endParaRPr lang="en-GB" dirty="0"/>
          </a:p>
        </p:txBody>
      </p:sp>
      <p:sp>
        <p:nvSpPr>
          <p:cNvPr id="4" name="Slide Number Placeholder 3"/>
          <p:cNvSpPr>
            <a:spLocks noGrp="1"/>
          </p:cNvSpPr>
          <p:nvPr>
            <p:ph type="sldNum" sz="quarter" idx="10"/>
          </p:nvPr>
        </p:nvSpPr>
        <p:spPr/>
        <p:txBody>
          <a:bodyPr/>
          <a:lstStyle/>
          <a:p>
            <a:fld id="{437B7F73-FD7A-471C-8B4F-F74F991129BE}" type="slidenum">
              <a:rPr lang="en-US" smtClean="0"/>
              <a:t>9</a:t>
            </a:fld>
            <a:endParaRPr lang="en-US"/>
          </a:p>
        </p:txBody>
      </p:sp>
    </p:spTree>
    <p:extLst>
      <p:ext uri="{BB962C8B-B14F-4D97-AF65-F5344CB8AC3E}">
        <p14:creationId xmlns:p14="http://schemas.microsoft.com/office/powerpoint/2010/main" val="2771579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982596"/>
            <a:ext cx="10881360" cy="205803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A66E2A-426B-4917-BE12-FC3A19A0E88D}"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116389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66E2A-426B-4917-BE12-FC3A19A0E88D}"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395242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384494"/>
            <a:ext cx="2880360" cy="8192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384494"/>
            <a:ext cx="8427720" cy="8192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66E2A-426B-4917-BE12-FC3A19A0E88D}"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260320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66E2A-426B-4917-BE12-FC3A19A0E88D}"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155332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661"/>
            <a:ext cx="10881360" cy="1906905"/>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A66E2A-426B-4917-BE12-FC3A19A0E88D}"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364983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A66E2A-426B-4917-BE12-FC3A19A0E88D}"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363192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smtClean="0"/>
              <a:t>Click to edit Master text styles</a:t>
            </a:r>
          </a:p>
        </p:txBody>
      </p:sp>
      <p:sp>
        <p:nvSpPr>
          <p:cNvPr id="4" name="Content Placeholder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smtClean="0"/>
              <a:t>Click to edit Master text styles</a:t>
            </a:r>
          </a:p>
        </p:txBody>
      </p:sp>
      <p:sp>
        <p:nvSpPr>
          <p:cNvPr id="6" name="Content Placeholder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A66E2A-426B-4917-BE12-FC3A19A0E88D}" type="datetimeFigureOut">
              <a:rPr lang="en-US" smtClean="0"/>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66852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A66E2A-426B-4917-BE12-FC3A19A0E88D}" type="datetimeFigureOut">
              <a:rPr lang="en-US" smtClean="0"/>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135720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66E2A-426B-4917-BE12-FC3A19A0E88D}"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85240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1" y="382270"/>
            <a:ext cx="4211638" cy="162687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66E2A-426B-4917-BE12-FC3A19A0E88D}"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283427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6720840"/>
            <a:ext cx="7680960" cy="793433"/>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lang="en-US"/>
          </a:p>
        </p:txBody>
      </p:sp>
      <p:sp>
        <p:nvSpPr>
          <p:cNvPr id="4" name="Text Placeholder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66E2A-426B-4917-BE12-FC3A19A0E88D}"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40E6A-4F50-4355-A4C0-BD36B3F66702}" type="slidenum">
              <a:rPr lang="en-US" smtClean="0"/>
              <a:t>‹#›</a:t>
            </a:fld>
            <a:endParaRPr lang="en-US"/>
          </a:p>
        </p:txBody>
      </p:sp>
    </p:spTree>
    <p:extLst>
      <p:ext uri="{BB962C8B-B14F-4D97-AF65-F5344CB8AC3E}">
        <p14:creationId xmlns:p14="http://schemas.microsoft.com/office/powerpoint/2010/main" val="245016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30A66E2A-426B-4917-BE12-FC3A19A0E88D}" type="datetimeFigureOut">
              <a:rPr lang="en-US" smtClean="0"/>
              <a:t>9/12/2017</a:t>
            </a:fld>
            <a:endParaRPr lang="en-US"/>
          </a:p>
        </p:txBody>
      </p:sp>
      <p:sp>
        <p:nvSpPr>
          <p:cNvPr id="5" name="Footer Placeholder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C9040E6A-4F50-4355-A4C0-BD36B3F66702}" type="slidenum">
              <a:rPr lang="en-US" smtClean="0"/>
              <a:t>‹#›</a:t>
            </a:fld>
            <a:endParaRPr lang="en-US"/>
          </a:p>
        </p:txBody>
      </p:sp>
    </p:spTree>
    <p:extLst>
      <p:ext uri="{BB962C8B-B14F-4D97-AF65-F5344CB8AC3E}">
        <p14:creationId xmlns:p14="http://schemas.microsoft.com/office/powerpoint/2010/main" val="2446873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80160" rtl="0" eaLnBrk="1" latinLnBrk="0" hangingPunct="1">
        <a:spcBef>
          <a:spcPct val="0"/>
        </a:spcBef>
        <a:buNone/>
        <a:defRPr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hyperlink" Target="http://www.rafmuseum.org.uk/images/online_exhibitions/005iLG.jpg"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hyperlink" Target="http://www.rafmuseum.org.uk/images/online_exhibitions/P010242LG.jpg"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xqFQoTCJKpw5X2vcgCFcW4FAodEqcFYA&amp;url=http://flickrhivemind.net/User/Lanercost%20Photography/Interesting&amp;bvm=bv.104819420,d.d24&amp;psig=AFQjCNHUg3wP_ZwYOFndx4RotTnvAt_EbQ&amp;ust=1444773238069736" TargetMode="External"/><Relationship Id="rId5" Type="http://schemas.openxmlformats.org/officeDocument/2006/relationships/image" Target="../media/image4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ved=0CAcQjRxqFQoTCICdp_zf7cgCFUO_FAodf9cO4Q&amp;url=http://listowelconnection.blogspot.com/2014/10/listowel-soldier-who-fell-at.html&amp;psig=AFQjCNFrNoPeoOHzOoQg4nOhWfJzGYfT5g&amp;ust=1446416303721928" TargetMode="External"/><Relationship Id="rId5" Type="http://schemas.openxmlformats.org/officeDocument/2006/relationships/image" Target="../media/image49.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hyperlink" Target="http://www.google.co.uk/url?sa=i&amp;rct=j&amp;q=&amp;esrc=s&amp;source=images&amp;cd=&amp;cad=rja&amp;uact=8&amp;ved=0CAcQjRxqFQoTCOD5gdzRgckCFUEnDwodcJkDZg&amp;url=http://www.thinkdefence.co.uk/2011/11/uk-military-bridging-wwi/&amp;bvm=bv.106923889,d.dmo&amp;psig=AFQjCNG2qLX0JWJaGExjicGk6vntbIJsZQ&amp;ust=1447099961908272" TargetMode="Externa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CAcQjRxqFQoTCP2owuDQ7cgCFUXDFAoddc0IQA&amp;url=http://asoldieronthesomme.com.au/about/&amp;bvm=bv.106379543,d.d24&amp;psig=AFQjCNF9K6B3nuB30e1IGGtRSUqt3C9HnQ&amp;ust=1446412239039335" TargetMode="Externa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Image result for schlieffen p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297" y="2065918"/>
            <a:ext cx="10444087" cy="705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0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0080" y="384493"/>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Simon Davies\Desktop\Chroniclers\1914 - 1918\2Worc_route_Oct19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650" y="1866900"/>
            <a:ext cx="74803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1361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0080" y="384493"/>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age result for gheluvelt 19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85" y="1776264"/>
            <a:ext cx="11305336" cy="712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871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0080" y="384493"/>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831" y="1776264"/>
            <a:ext cx="11434689" cy="71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987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7806" y="1070588"/>
            <a:ext cx="10887610" cy="2058035"/>
          </a:xfrm>
        </p:spPr>
        <p:txBody>
          <a:bodyPr>
            <a:normAutofit/>
          </a:bodyPr>
          <a:lstStyle/>
          <a:p>
            <a:r>
              <a:rPr lang="en-GB" sz="3400" dirty="0"/>
              <a:t>Poperinge Old Military Cemetery</a:t>
            </a:r>
            <a:endParaRPr lang="en-US" sz="3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297" y="2424337"/>
            <a:ext cx="10372079"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40080" y="384493"/>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19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u="sng" dirty="0" smtClean="0"/>
              <a:t>Cleeve Prior 1914 -1918</a:t>
            </a:r>
            <a:endParaRPr lang="en-US" u="sng" dirty="0"/>
          </a:p>
        </p:txBody>
      </p:sp>
      <p:sp>
        <p:nvSpPr>
          <p:cNvPr id="3" name="Content Placeholder 2"/>
          <p:cNvSpPr>
            <a:spLocks noGrp="1"/>
          </p:cNvSpPr>
          <p:nvPr>
            <p:ph idx="1"/>
          </p:nvPr>
        </p:nvSpPr>
        <p:spPr>
          <a:xfrm>
            <a:off x="640080" y="2240281"/>
            <a:ext cx="5357475" cy="3064376"/>
          </a:xfrm>
        </p:spPr>
        <p:txBody>
          <a:bodyPr/>
          <a:lstStyle/>
          <a:p>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63" y="1848272"/>
            <a:ext cx="11578885" cy="69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727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39" y="2481942"/>
            <a:ext cx="5746238" cy="5947861"/>
          </a:xfrm>
        </p:spPr>
        <p:txBody>
          <a:bodyPr>
            <a:normAutofit/>
          </a:bodyPr>
          <a:lstStyle/>
          <a:p>
            <a:r>
              <a:rPr lang="en-GB" sz="3400" dirty="0" smtClean="0"/>
              <a:t> </a:t>
            </a:r>
            <a:endParaRPr lang="en-US" sz="34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0400" y="1704256"/>
            <a:ext cx="7750369" cy="748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40080" y="384493"/>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159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424337"/>
            <a:ext cx="10881360" cy="5696406"/>
          </a:xfrm>
        </p:spPr>
        <p:txBody>
          <a:bodyPr>
            <a:normAutofit/>
          </a:bodyPr>
          <a:lstStyle/>
          <a:p>
            <a:r>
              <a:rPr lang="en-GB" dirty="0" smtClean="0"/>
              <a:t/>
            </a:r>
            <a:br>
              <a:rPr lang="en-GB" dirty="0" smtClean="0"/>
            </a:br>
            <a:r>
              <a:rPr lang="en-GB" dirty="0" smtClean="0"/>
              <a:t/>
            </a:r>
            <a:br>
              <a:rPr lang="en-GB" dirty="0" smtClean="0"/>
            </a:b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256" y="2065918"/>
            <a:ext cx="9906442" cy="646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0747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424337"/>
            <a:ext cx="10881360" cy="5696406"/>
          </a:xfrm>
        </p:spPr>
        <p:txBody>
          <a:bodyPr>
            <a:normAutofit/>
          </a:bodyPr>
          <a:lstStyle/>
          <a:p>
            <a:r>
              <a:rPr lang="en-GB" dirty="0" smtClean="0"/>
              <a:t/>
            </a:r>
            <a:br>
              <a:rPr lang="en-GB" dirty="0" smtClean="0"/>
            </a:br>
            <a:r>
              <a:rPr lang="en-GB" dirty="0" smtClean="0"/>
              <a:t/>
            </a:r>
            <a:br>
              <a:rPr lang="en-GB" dirty="0" smtClean="0"/>
            </a:br>
            <a:r>
              <a:rPr lang="en-GB" sz="10700" dirty="0" smtClean="0"/>
              <a:t>1915</a:t>
            </a:r>
            <a:r>
              <a:rPr lang="en-GB" sz="10700" dirty="0"/>
              <a:t/>
            </a:r>
            <a:br>
              <a:rPr lang="en-GB" sz="10700" dirty="0"/>
            </a:br>
            <a:r>
              <a:rPr lang="en-GB" dirty="0" smtClean="0"/>
              <a:t/>
            </a:r>
            <a:br>
              <a:rPr lang="en-GB" dirty="0" smtClean="0"/>
            </a:br>
            <a:endParaRPr lang="en-US" dirty="0"/>
          </a:p>
        </p:txBody>
      </p:sp>
    </p:spTree>
    <p:extLst>
      <p:ext uri="{BB962C8B-B14F-4D97-AF65-F5344CB8AC3E}">
        <p14:creationId xmlns:p14="http://schemas.microsoft.com/office/powerpoint/2010/main" val="2124291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191" y="2065918"/>
            <a:ext cx="10955899" cy="669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35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sp>
        <p:nvSpPr>
          <p:cNvPr id="3" name="Content Placeholder 2"/>
          <p:cNvSpPr>
            <a:spLocks noGrp="1"/>
          </p:cNvSpPr>
          <p:nvPr>
            <p:ph idx="1"/>
          </p:nvPr>
        </p:nvSpPr>
        <p:spPr>
          <a:xfrm>
            <a:off x="5695122" y="2280320"/>
            <a:ext cx="5458286" cy="1310546"/>
          </a:xfrm>
        </p:spPr>
        <p:txBody>
          <a:bodyPr>
            <a:noAutofit/>
          </a:bodyPr>
          <a:lstStyle/>
          <a:p>
            <a:pPr marL="0" indent="0">
              <a:buNone/>
            </a:pPr>
            <a:endParaRPr lang="en-US" sz="25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563" y="2179508"/>
            <a:ext cx="11229527" cy="629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49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lstStyle/>
          <a:p>
            <a:r>
              <a:rPr lang="en-GB" dirty="0" smtClean="0"/>
              <a:t/>
            </a:r>
            <a:br>
              <a:rPr lang="en-GB" dirty="0" smtClean="0"/>
            </a:br>
            <a:endParaRPr 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369" y="2065918"/>
            <a:ext cx="7992888" cy="683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820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2065918"/>
            <a:ext cx="11229528" cy="646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281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James William </a:t>
            </a:r>
            <a:r>
              <a:rPr lang="en-GB" dirty="0" err="1" smtClean="0"/>
              <a:t>Spiers</a:t>
            </a:r>
            <a:r>
              <a:rPr lang="en-GB" dirty="0" smtClean="0"/>
              <a:t/>
            </a:r>
            <a:br>
              <a:rPr lang="en-GB" dirty="0" smtClean="0"/>
            </a:br>
            <a:r>
              <a:rPr lang="en-GB" dirty="0" smtClean="0"/>
              <a:t>Born in Evesham 1894</a:t>
            </a:r>
            <a:br>
              <a:rPr lang="en-GB" dirty="0" smtClean="0"/>
            </a:br>
            <a:r>
              <a:rPr lang="en-GB" dirty="0" smtClean="0"/>
              <a:t/>
            </a:r>
            <a:br>
              <a:rPr lang="en-GB" dirty="0" smtClean="0"/>
            </a:br>
            <a:r>
              <a:rPr lang="en-GB" dirty="0" smtClean="0"/>
              <a:t>Parents  William &amp; Elizabeth </a:t>
            </a:r>
            <a:r>
              <a:rPr lang="en-GB" dirty="0" err="1" smtClean="0"/>
              <a:t>Spiers</a:t>
            </a:r>
            <a:r>
              <a:rPr lang="en-GB" dirty="0" smtClean="0"/>
              <a:t> of Evesham</a:t>
            </a:r>
            <a:br>
              <a:rPr lang="en-GB" dirty="0" smtClean="0"/>
            </a:br>
            <a:r>
              <a:rPr lang="en-GB" dirty="0" smtClean="0"/>
              <a:t/>
            </a:r>
            <a:br>
              <a:rPr lang="en-GB" dirty="0" smtClean="0"/>
            </a:br>
            <a:r>
              <a:rPr lang="en-GB" dirty="0" smtClean="0"/>
              <a:t>Private S/No 12606 </a:t>
            </a:r>
            <a:r>
              <a:rPr lang="en-GB" dirty="0" err="1" smtClean="0"/>
              <a:t>Worcs</a:t>
            </a:r>
            <a:r>
              <a:rPr lang="en-GB" dirty="0" smtClean="0"/>
              <a:t> 1st Battalion</a:t>
            </a:r>
            <a:br>
              <a:rPr lang="en-GB" dirty="0" smtClean="0"/>
            </a:br>
            <a:endParaRPr lang="en-US" dirty="0"/>
          </a:p>
        </p:txBody>
      </p:sp>
    </p:spTree>
    <p:extLst>
      <p:ext uri="{BB962C8B-B14F-4D97-AF65-F5344CB8AC3E}">
        <p14:creationId xmlns:p14="http://schemas.microsoft.com/office/powerpoint/2010/main" val="2486714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299" y="2179509"/>
            <a:ext cx="476059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192" y="2179509"/>
            <a:ext cx="10801200" cy="550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478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65697" y="4080520"/>
            <a:ext cx="6206775" cy="384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7064" y="3013984"/>
            <a:ext cx="4104456" cy="491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613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Harry James Haywood</a:t>
            </a:r>
            <a:br>
              <a:rPr lang="en-GB" dirty="0" smtClean="0"/>
            </a:br>
            <a:r>
              <a:rPr lang="en-GB" dirty="0" smtClean="0"/>
              <a:t>Born in Cleeve Prior 1896</a:t>
            </a:r>
            <a:br>
              <a:rPr lang="en-GB" dirty="0" smtClean="0"/>
            </a:br>
            <a:r>
              <a:rPr lang="en-GB" dirty="0" smtClean="0"/>
              <a:t/>
            </a:r>
            <a:br>
              <a:rPr lang="en-GB" dirty="0" smtClean="0"/>
            </a:br>
            <a:r>
              <a:rPr lang="en-GB" dirty="0" smtClean="0"/>
              <a:t>Son of Mrs Sarah Haywood of Cleeve Prior</a:t>
            </a:r>
            <a:br>
              <a:rPr lang="en-GB" dirty="0" smtClean="0"/>
            </a:br>
            <a:r>
              <a:rPr lang="en-GB" dirty="0" smtClean="0"/>
              <a:t/>
            </a:r>
            <a:br>
              <a:rPr lang="en-GB" dirty="0" smtClean="0"/>
            </a:br>
            <a:r>
              <a:rPr lang="en-GB" dirty="0" smtClean="0"/>
              <a:t>Private S/No 17271 </a:t>
            </a:r>
            <a:r>
              <a:rPr lang="en-GB" dirty="0" err="1" smtClean="0"/>
              <a:t>Worcs</a:t>
            </a:r>
            <a:r>
              <a:rPr lang="en-GB" dirty="0" smtClean="0"/>
              <a:t> 2nd Battalion</a:t>
            </a:r>
            <a:br>
              <a:rPr lang="en-GB" dirty="0" smtClean="0"/>
            </a:br>
            <a:endParaRPr lang="en-US" dirty="0"/>
          </a:p>
        </p:txBody>
      </p:sp>
    </p:spTree>
    <p:extLst>
      <p:ext uri="{BB962C8B-B14F-4D97-AF65-F5344CB8AC3E}">
        <p14:creationId xmlns:p14="http://schemas.microsoft.com/office/powerpoint/2010/main" val="4173268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lstStyle/>
          <a:p>
            <a:r>
              <a:rPr lang="en-GB" dirty="0" smtClean="0"/>
              <a:t/>
            </a:r>
            <a:br>
              <a:rPr lang="en-GB" dirty="0" smtClean="0"/>
            </a:br>
            <a:endParaRPr lang="en-US" dirty="0"/>
          </a:p>
        </p:txBody>
      </p:sp>
      <p:pic>
        <p:nvPicPr>
          <p:cNvPr id="11" name="Picture 10"/>
          <p:cNvPicPr/>
          <p:nvPr/>
        </p:nvPicPr>
        <p:blipFill>
          <a:blip r:embed="rId5"/>
          <a:stretch>
            <a:fillRect/>
          </a:stretch>
        </p:blipFill>
        <p:spPr>
          <a:xfrm>
            <a:off x="2296344" y="2065919"/>
            <a:ext cx="8640962" cy="6842070"/>
          </a:xfrm>
          <a:prstGeom prst="rect">
            <a:avLst/>
          </a:prstGeom>
        </p:spPr>
      </p:pic>
    </p:spTree>
    <p:extLst>
      <p:ext uri="{BB962C8B-B14F-4D97-AF65-F5344CB8AC3E}">
        <p14:creationId xmlns:p14="http://schemas.microsoft.com/office/powerpoint/2010/main" val="3176840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sp>
        <p:nvSpPr>
          <p:cNvPr id="3" name="Content Placeholder 2"/>
          <p:cNvSpPr>
            <a:spLocks noGrp="1"/>
          </p:cNvSpPr>
          <p:nvPr>
            <p:ph idx="1"/>
          </p:nvPr>
        </p:nvSpPr>
        <p:spPr>
          <a:xfrm>
            <a:off x="5695122" y="2280320"/>
            <a:ext cx="5458286" cy="1310546"/>
          </a:xfrm>
        </p:spPr>
        <p:txBody>
          <a:bodyPr>
            <a:noAutofit/>
          </a:bodyPr>
          <a:lstStyle/>
          <a:p>
            <a:pPr marL="0" indent="0">
              <a:buNone/>
            </a:pPr>
            <a:endParaRPr lang="en-US" sz="25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G:\CP War Graves 0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92" y="2136304"/>
            <a:ext cx="10955899"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06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62" y="465718"/>
            <a:ext cx="11521440" cy="1600200"/>
          </a:xfrm>
        </p:spPr>
        <p:txBody>
          <a:bodyPr/>
          <a:lstStyle/>
          <a:p>
            <a:r>
              <a:rPr lang="en-GB" u="sng" dirty="0" smtClean="0"/>
              <a:t>Cleeve Prior 1914 -1918</a:t>
            </a:r>
            <a:endParaRPr lang="en-US" u="sng"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60" y="2179510"/>
            <a:ext cx="11229531" cy="665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flipH="1" flipV="1">
            <a:off x="10937304" y="8473008"/>
            <a:ext cx="45719" cy="72008"/>
          </a:xfrm>
        </p:spPr>
        <p:txBody>
          <a:bodyPr>
            <a:normAutofit fontScale="25000" lnSpcReduction="20000"/>
          </a:bodyPr>
          <a:lstStyle/>
          <a:p>
            <a:endParaRPr lang="en-GB" dirty="0"/>
          </a:p>
        </p:txBody>
      </p:sp>
    </p:spTree>
    <p:extLst>
      <p:ext uri="{BB962C8B-B14F-4D97-AF65-F5344CB8AC3E}">
        <p14:creationId xmlns:p14="http://schemas.microsoft.com/office/powerpoint/2010/main" val="1398388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sp>
        <p:nvSpPr>
          <p:cNvPr id="3" name="Content Placeholder 2"/>
          <p:cNvSpPr>
            <a:spLocks noGrp="1"/>
          </p:cNvSpPr>
          <p:nvPr>
            <p:ph idx="1"/>
          </p:nvPr>
        </p:nvSpPr>
        <p:spPr>
          <a:xfrm>
            <a:off x="5695122" y="2280320"/>
            <a:ext cx="5458286" cy="1310546"/>
          </a:xfrm>
        </p:spPr>
        <p:txBody>
          <a:bodyPr>
            <a:noAutofit/>
          </a:bodyPr>
          <a:lstStyle/>
          <a:p>
            <a:pPr marL="0" indent="0">
              <a:buNone/>
            </a:pPr>
            <a:endParaRPr lang="en-US" sz="25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192" y="2280320"/>
            <a:ext cx="11071935" cy="616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237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sp>
        <p:nvSpPr>
          <p:cNvPr id="3" name="Content Placeholder 2"/>
          <p:cNvSpPr>
            <a:spLocks noGrp="1"/>
          </p:cNvSpPr>
          <p:nvPr>
            <p:ph idx="1"/>
          </p:nvPr>
        </p:nvSpPr>
        <p:spPr>
          <a:xfrm>
            <a:off x="5695122" y="2280320"/>
            <a:ext cx="5458286" cy="1310546"/>
          </a:xfrm>
        </p:spPr>
        <p:txBody>
          <a:bodyPr>
            <a:noAutofit/>
          </a:bodyPr>
          <a:lstStyle/>
          <a:p>
            <a:pPr marL="0" indent="0">
              <a:buNone/>
            </a:pPr>
            <a:endParaRPr lang="en-US" sz="25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563" y="2179508"/>
            <a:ext cx="11229527" cy="629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66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62" y="364907"/>
            <a:ext cx="11521440" cy="1600200"/>
          </a:xfrm>
        </p:spPr>
        <p:txBody>
          <a:bodyPr/>
          <a:lstStyle/>
          <a:p>
            <a:r>
              <a:rPr lang="en-GB" u="sng" dirty="0" smtClean="0"/>
              <a:t>Cleeve Prior 1914 -1918</a:t>
            </a:r>
            <a:endParaRPr lang="en-US" u="sng"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2208" y="2280320"/>
            <a:ext cx="10338490" cy="6480720"/>
          </a:xfr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183" y="2136304"/>
            <a:ext cx="11027907" cy="6777136"/>
          </a:xfrm>
          <a:prstGeom prst="rect">
            <a:avLst/>
          </a:prstGeom>
        </p:spPr>
      </p:pic>
    </p:spTree>
    <p:extLst>
      <p:ext uri="{BB962C8B-B14F-4D97-AF65-F5344CB8AC3E}">
        <p14:creationId xmlns:p14="http://schemas.microsoft.com/office/powerpoint/2010/main" val="2636287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065919"/>
            <a:ext cx="10881360" cy="5615002"/>
          </a:xfrm>
        </p:spPr>
        <p:txBody>
          <a:bodyPr>
            <a:normAutofit/>
          </a:bodyPr>
          <a:lstStyle/>
          <a:p>
            <a:r>
              <a:rPr lang="en-GB" dirty="0" smtClean="0"/>
              <a:t/>
            </a:r>
            <a:br>
              <a:rPr lang="en-GB" dirty="0" smtClean="0"/>
            </a:br>
            <a:r>
              <a:rPr lang="en-GB" dirty="0" smtClean="0"/>
              <a:t/>
            </a:r>
            <a:br>
              <a:rPr lang="en-GB" dirty="0" smtClean="0"/>
            </a:br>
            <a:r>
              <a:rPr lang="en-GB" sz="10700" dirty="0" smtClean="0"/>
              <a:t>1916</a:t>
            </a:r>
            <a:r>
              <a:rPr lang="en-GB" sz="10700" dirty="0"/>
              <a:t/>
            </a:r>
            <a:br>
              <a:rPr lang="en-GB" sz="10700" dirty="0"/>
            </a:br>
            <a:r>
              <a:rPr lang="en-GB" dirty="0" smtClean="0"/>
              <a:t/>
            </a:r>
            <a:br>
              <a:rPr lang="en-GB" dirty="0" smtClean="0"/>
            </a:br>
            <a:endParaRPr lang="en-US" dirty="0"/>
          </a:p>
        </p:txBody>
      </p:sp>
    </p:spTree>
    <p:extLst>
      <p:ext uri="{BB962C8B-B14F-4D97-AF65-F5344CB8AC3E}">
        <p14:creationId xmlns:p14="http://schemas.microsoft.com/office/powerpoint/2010/main" val="1173977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065919"/>
            <a:ext cx="10881360" cy="5615002"/>
          </a:xfrm>
        </p:spPr>
        <p:txBody>
          <a:bodyPr>
            <a:normAutofit/>
          </a:bodyPr>
          <a:lstStyle/>
          <a:p>
            <a:r>
              <a:rPr lang="en-GB" dirty="0" smtClean="0"/>
              <a:t/>
            </a:r>
            <a:br>
              <a:rPr lang="en-GB" dirty="0" smtClean="0"/>
            </a:br>
            <a:r>
              <a:rPr lang="en-GB" dirty="0" smtClean="0"/>
              <a:t/>
            </a:r>
            <a:br>
              <a:rPr lang="en-GB" dirty="0" smtClean="0"/>
            </a:br>
            <a:r>
              <a:rPr lang="en-GB" sz="10700" dirty="0" smtClean="0"/>
              <a:t>1917</a:t>
            </a:r>
            <a:r>
              <a:rPr lang="en-GB" sz="10700" dirty="0"/>
              <a:t/>
            </a:r>
            <a:br>
              <a:rPr lang="en-GB" sz="10700" dirty="0"/>
            </a:br>
            <a:r>
              <a:rPr lang="en-GB" dirty="0" smtClean="0"/>
              <a:t/>
            </a:r>
            <a:br>
              <a:rPr lang="en-GB" dirty="0" smtClean="0"/>
            </a:br>
            <a:endParaRPr lang="en-US" dirty="0"/>
          </a:p>
        </p:txBody>
      </p:sp>
    </p:spTree>
    <p:extLst>
      <p:ext uri="{BB962C8B-B14F-4D97-AF65-F5344CB8AC3E}">
        <p14:creationId xmlns:p14="http://schemas.microsoft.com/office/powerpoint/2010/main" val="29082976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Raymond Wilfred Stanley</a:t>
            </a:r>
            <a:br>
              <a:rPr lang="en-GB" dirty="0" smtClean="0"/>
            </a:br>
            <a:r>
              <a:rPr lang="en-GB" dirty="0" smtClean="0"/>
              <a:t>Born in Walsall 12</a:t>
            </a:r>
            <a:r>
              <a:rPr lang="en-GB" baseline="30000" dirty="0" smtClean="0"/>
              <a:t>th</a:t>
            </a:r>
            <a:r>
              <a:rPr lang="en-GB" dirty="0" smtClean="0"/>
              <a:t> Jan 1891</a:t>
            </a:r>
            <a:br>
              <a:rPr lang="en-GB" dirty="0" smtClean="0"/>
            </a:br>
            <a:r>
              <a:rPr lang="en-GB" dirty="0" smtClean="0"/>
              <a:t/>
            </a:r>
            <a:br>
              <a:rPr lang="en-GB" dirty="0" smtClean="0"/>
            </a:br>
            <a:r>
              <a:rPr lang="en-GB" dirty="0" smtClean="0"/>
              <a:t>Parents  Isaac &amp; Annie Stanley of Cleeve Prior</a:t>
            </a:r>
            <a:br>
              <a:rPr lang="en-GB" dirty="0" smtClean="0"/>
            </a:br>
            <a:r>
              <a:rPr lang="en-GB" dirty="0" smtClean="0"/>
              <a:t/>
            </a:r>
            <a:br>
              <a:rPr lang="en-GB" dirty="0" smtClean="0"/>
            </a:br>
            <a:r>
              <a:rPr lang="en-GB" dirty="0" smtClean="0"/>
              <a:t> Pilot</a:t>
            </a:r>
            <a:br>
              <a:rPr lang="en-GB" dirty="0" smtClean="0"/>
            </a:br>
            <a:r>
              <a:rPr lang="en-GB" dirty="0" smtClean="0"/>
              <a:t>Royal Flying Corps S/No 43126</a:t>
            </a:r>
            <a:br>
              <a:rPr lang="en-GB" dirty="0" smtClean="0"/>
            </a:br>
            <a:endParaRPr lang="en-US" dirty="0"/>
          </a:p>
        </p:txBody>
      </p:sp>
    </p:spTree>
    <p:extLst>
      <p:ext uri="{BB962C8B-B14F-4D97-AF65-F5344CB8AC3E}">
        <p14:creationId xmlns:p14="http://schemas.microsoft.com/office/powerpoint/2010/main" val="2879817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lstStyle/>
          <a:p>
            <a:r>
              <a:rPr lang="en-GB" dirty="0" smtClean="0"/>
              <a:t/>
            </a:r>
            <a:br>
              <a:rPr lang="en-GB" dirty="0" smtClean="0"/>
            </a:br>
            <a:endParaRPr lang="en-US" dirty="0"/>
          </a:p>
        </p:txBody>
      </p:sp>
      <p:pic>
        <p:nvPicPr>
          <p:cNvPr id="2050" name="Picture 2" descr="G:\2014-07-13 15.22.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801600" cy="960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192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ww1 hounslow aerodrome"/>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Image result for ww1 hounslow aerodrome"/>
          <p:cNvSpPr>
            <a:spLocks noChangeAspect="1" noChangeArrowheads="1"/>
          </p:cNvSpPr>
          <p:nvPr/>
        </p:nvSpPr>
        <p:spPr bwMode="auto">
          <a:xfrm>
            <a:off x="1524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216" y="2064296"/>
            <a:ext cx="10513167" cy="633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8859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1028" name="Picture 4" descr="http://www.rafmuseum.org.uk/images/online_exhibitions/005iL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183" y="2065918"/>
            <a:ext cx="11027907" cy="68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02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1026" name="Picture 2" descr="http://www.rafmuseum.org.uk/images/online_exhibitions/P010242L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191" y="2065917"/>
            <a:ext cx="10955899" cy="637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126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191" y="1776264"/>
            <a:ext cx="10955899" cy="7067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055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208" y="2208312"/>
            <a:ext cx="10585176" cy="66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4698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336" y="1848272"/>
            <a:ext cx="7992888" cy="705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007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a:bodyPr>
          <a:lstStyle/>
          <a:p>
            <a:r>
              <a:rPr lang="en-GB" dirty="0" smtClean="0"/>
              <a:t/>
            </a:r>
            <a:br>
              <a:rPr lang="en-GB" dirty="0" smtClean="0"/>
            </a:b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 y="1848272"/>
            <a:ext cx="11028363" cy="668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2104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George Brookes</a:t>
            </a:r>
            <a:br>
              <a:rPr lang="en-GB" dirty="0" smtClean="0"/>
            </a:br>
            <a:r>
              <a:rPr lang="en-GB" dirty="0" smtClean="0"/>
              <a:t>Born 1892</a:t>
            </a:r>
            <a:br>
              <a:rPr lang="en-GB" dirty="0" smtClean="0"/>
            </a:br>
            <a:r>
              <a:rPr lang="en-GB" dirty="0" smtClean="0"/>
              <a:t/>
            </a:r>
            <a:br>
              <a:rPr lang="en-GB" dirty="0" smtClean="0"/>
            </a:br>
            <a:r>
              <a:rPr lang="en-GB" dirty="0" smtClean="0"/>
              <a:t>Parents were originally from Welford on Avon but had moved to Cleeve Prior by the 1911 Census</a:t>
            </a:r>
            <a:br>
              <a:rPr lang="en-GB" dirty="0" smtClean="0"/>
            </a:br>
            <a:r>
              <a:rPr lang="en-GB" dirty="0" smtClean="0"/>
              <a:t/>
            </a:r>
            <a:br>
              <a:rPr lang="en-GB" dirty="0" smtClean="0"/>
            </a:br>
            <a:r>
              <a:rPr lang="en-GB" dirty="0" smtClean="0"/>
              <a:t>Private S/No 17285 </a:t>
            </a:r>
            <a:r>
              <a:rPr lang="en-GB" dirty="0" err="1" smtClean="0"/>
              <a:t>Worcs</a:t>
            </a:r>
            <a:r>
              <a:rPr lang="en-GB" dirty="0" smtClean="0"/>
              <a:t> 10</a:t>
            </a:r>
            <a:r>
              <a:rPr lang="en-GB" baseline="30000" dirty="0" smtClean="0"/>
              <a:t>th</a:t>
            </a:r>
            <a:r>
              <a:rPr lang="en-GB" dirty="0" smtClean="0"/>
              <a:t> Battalion</a:t>
            </a:r>
            <a:br>
              <a:rPr lang="en-GB" dirty="0" smtClean="0"/>
            </a:br>
            <a:endParaRPr lang="en-US" dirty="0"/>
          </a:p>
        </p:txBody>
      </p:sp>
    </p:spTree>
    <p:extLst>
      <p:ext uri="{BB962C8B-B14F-4D97-AF65-F5344CB8AC3E}">
        <p14:creationId xmlns:p14="http://schemas.microsoft.com/office/powerpoint/2010/main" val="2700763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693" y="2065918"/>
            <a:ext cx="11027907" cy="683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0715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Cleeve Prior 1914 -1918</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G:\Chroniclers\puisieux trench.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00201" y="1992288"/>
            <a:ext cx="10883890"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6603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GB" dirty="0"/>
          </a:p>
        </p:txBody>
      </p:sp>
      <p:pic>
        <p:nvPicPr>
          <p:cNvPr id="7170" name="Picture 2" descr="G:\CP War Graves 0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563" y="2136304"/>
            <a:ext cx="11506878"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790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16424" y="1776264"/>
            <a:ext cx="6768752" cy="741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5610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Ernest Cook</a:t>
            </a:r>
            <a:br>
              <a:rPr lang="en-GB" dirty="0" smtClean="0"/>
            </a:br>
            <a:r>
              <a:rPr lang="en-GB" dirty="0" smtClean="0"/>
              <a:t>Born 1892</a:t>
            </a:r>
            <a:br>
              <a:rPr lang="en-GB" dirty="0" smtClean="0"/>
            </a:br>
            <a:r>
              <a:rPr lang="en-GB" dirty="0" smtClean="0"/>
              <a:t/>
            </a:r>
            <a:br>
              <a:rPr lang="en-GB" dirty="0" smtClean="0"/>
            </a:br>
            <a:r>
              <a:rPr lang="en-GB" dirty="0" smtClean="0"/>
              <a:t>Parents   Thomas &amp; Emma Cook  of Cleeve Prior</a:t>
            </a:r>
            <a:br>
              <a:rPr lang="en-GB" dirty="0" smtClean="0"/>
            </a:br>
            <a:r>
              <a:rPr lang="en-GB" dirty="0" smtClean="0"/>
              <a:t/>
            </a:r>
            <a:br>
              <a:rPr lang="en-GB" dirty="0" smtClean="0"/>
            </a:br>
            <a:r>
              <a:rPr lang="en-GB" dirty="0" smtClean="0"/>
              <a:t>Lance Corporal S/No 17273 </a:t>
            </a:r>
            <a:r>
              <a:rPr lang="en-GB" dirty="0" err="1" smtClean="0"/>
              <a:t>Worcs</a:t>
            </a:r>
            <a:r>
              <a:rPr lang="en-GB" dirty="0" smtClean="0"/>
              <a:t> 3rd Battalion</a:t>
            </a:r>
            <a:br>
              <a:rPr lang="en-GB" dirty="0" smtClean="0"/>
            </a:br>
            <a:endParaRPr lang="en-US" dirty="0"/>
          </a:p>
        </p:txBody>
      </p:sp>
    </p:spTree>
    <p:extLst>
      <p:ext uri="{BB962C8B-B14F-4D97-AF65-F5344CB8AC3E}">
        <p14:creationId xmlns:p14="http://schemas.microsoft.com/office/powerpoint/2010/main" val="9329733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291988" y="2239963"/>
            <a:ext cx="1021762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1663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745323" y="2239963"/>
            <a:ext cx="9310955"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240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639763" y="1848272"/>
            <a:ext cx="11522075" cy="6912768"/>
          </a:xfrm>
          <a:prstGeom prst="rect">
            <a:avLst/>
          </a:prstGeom>
          <a:noFill/>
          <a:ln>
            <a:noFill/>
          </a:ln>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5083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257800" y="4694238"/>
            <a:ext cx="22860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farm8.static.flickr.com/7078/6890187046_b0b6e67c62_m.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92" y="2208312"/>
            <a:ext cx="11089232"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33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Map of northern France and Belgium showing the progress of battles in September to November 19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472" y="1848272"/>
            <a:ext cx="6264696" cy="712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24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408" y="1776264"/>
            <a:ext cx="7488832" cy="72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6612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Albert Adams</a:t>
            </a:r>
            <a:br>
              <a:rPr lang="en-GB" dirty="0" smtClean="0"/>
            </a:br>
            <a:r>
              <a:rPr lang="en-GB" dirty="0" smtClean="0"/>
              <a:t>Born in 1884 </a:t>
            </a:r>
            <a:br>
              <a:rPr lang="en-GB" dirty="0" smtClean="0"/>
            </a:br>
            <a:r>
              <a:rPr lang="en-GB" dirty="0" smtClean="0"/>
              <a:t/>
            </a:r>
            <a:br>
              <a:rPr lang="en-GB" dirty="0" smtClean="0"/>
            </a:br>
            <a:r>
              <a:rPr lang="en-GB" dirty="0" smtClean="0"/>
              <a:t>Lived in Cleeve Prior &amp; parents were from </a:t>
            </a:r>
            <a:r>
              <a:rPr lang="en-GB" dirty="0" err="1" smtClean="0"/>
              <a:t>Honeybourne</a:t>
            </a:r>
            <a:r>
              <a:rPr lang="en-GB" dirty="0" smtClean="0"/>
              <a:t/>
            </a:r>
            <a:br>
              <a:rPr lang="en-GB" dirty="0" smtClean="0"/>
            </a:br>
            <a:r>
              <a:rPr lang="en-GB" dirty="0" smtClean="0"/>
              <a:t/>
            </a:r>
            <a:br>
              <a:rPr lang="en-GB" dirty="0" smtClean="0"/>
            </a:br>
            <a:r>
              <a:rPr lang="en-GB" dirty="0" smtClean="0"/>
              <a:t>Company Sgt Major S/No 6473 Worcestershire 1st Battalion</a:t>
            </a:r>
            <a:br>
              <a:rPr lang="en-GB" dirty="0" smtClean="0"/>
            </a:br>
            <a:endParaRPr lang="en-US" dirty="0"/>
          </a:p>
        </p:txBody>
      </p:sp>
    </p:spTree>
    <p:extLst>
      <p:ext uri="{BB962C8B-B14F-4D97-AF65-F5344CB8AC3E}">
        <p14:creationId xmlns:p14="http://schemas.microsoft.com/office/powerpoint/2010/main" val="96236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2065918"/>
            <a:ext cx="11521439" cy="646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3373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562" y="1704256"/>
            <a:ext cx="11521440" cy="7410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432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2" name="Picture 2" descr="G:\Adam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192" y="2065918"/>
            <a:ext cx="10905220" cy="646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36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u="sng" dirty="0" smtClean="0"/>
              <a:t>Cleeve Prior 1914 -1918</a:t>
            </a:r>
            <a:endParaRPr lang="en-US" u="sng"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177443" y="2239963"/>
            <a:ext cx="8446715" cy="633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1.bp.blogspot.com/-_wXGAD9wa3M/VBh0yJhgP7I/AAAAAAAAXk0/cjxHyW0GV9A/s1600/og0514.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91" y="2208312"/>
            <a:ext cx="10955899"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4452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183" y="1785752"/>
            <a:ext cx="11027907" cy="6759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p:txBody>
          <a:bodyPr/>
          <a:lstStyle/>
          <a:p>
            <a:r>
              <a:rPr lang="en-GB" u="sng" dirty="0" smtClean="0"/>
              <a:t>Cleeve Prior 1914 -1918</a:t>
            </a:r>
            <a:endParaRPr lang="en-US" u="sng"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2390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434789" y="3885781"/>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065919"/>
            <a:ext cx="10881360" cy="5615002"/>
          </a:xfrm>
        </p:spPr>
        <p:txBody>
          <a:bodyPr>
            <a:normAutofit/>
          </a:bodyPr>
          <a:lstStyle/>
          <a:p>
            <a:r>
              <a:rPr lang="en-GB" dirty="0" smtClean="0"/>
              <a:t/>
            </a:r>
            <a:br>
              <a:rPr lang="en-GB" dirty="0" smtClean="0"/>
            </a:br>
            <a:r>
              <a:rPr lang="en-GB" dirty="0" smtClean="0"/>
              <a:t/>
            </a:r>
            <a:br>
              <a:rPr lang="en-GB" dirty="0" smtClean="0"/>
            </a:br>
            <a:r>
              <a:rPr lang="en-GB" sz="10700" dirty="0" smtClean="0"/>
              <a:t>1918</a:t>
            </a:r>
            <a:r>
              <a:rPr lang="en-GB" sz="10700" dirty="0"/>
              <a:t/>
            </a:r>
            <a:br>
              <a:rPr lang="en-GB" sz="10700" dirty="0"/>
            </a:br>
            <a:r>
              <a:rPr lang="en-GB" dirty="0" smtClean="0"/>
              <a:t/>
            </a:r>
            <a:br>
              <a:rPr lang="en-GB" dirty="0" smtClean="0"/>
            </a:br>
            <a:endParaRPr lang="en-US" dirty="0"/>
          </a:p>
        </p:txBody>
      </p:sp>
    </p:spTree>
    <p:extLst>
      <p:ext uri="{BB962C8B-B14F-4D97-AF65-F5344CB8AC3E}">
        <p14:creationId xmlns:p14="http://schemas.microsoft.com/office/powerpoint/2010/main" val="30390335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Cecil Perkins</a:t>
            </a:r>
            <a:br>
              <a:rPr lang="en-GB" dirty="0" smtClean="0"/>
            </a:br>
            <a:r>
              <a:rPr lang="en-GB" dirty="0" smtClean="0"/>
              <a:t>Born 1896</a:t>
            </a:r>
            <a:br>
              <a:rPr lang="en-GB" dirty="0" smtClean="0"/>
            </a:br>
            <a:r>
              <a:rPr lang="en-GB" dirty="0" smtClean="0"/>
              <a:t/>
            </a:r>
            <a:br>
              <a:rPr lang="en-GB" dirty="0" smtClean="0"/>
            </a:br>
            <a:r>
              <a:rPr lang="en-GB" dirty="0" smtClean="0"/>
              <a:t>Lived in Cleeve Prior</a:t>
            </a:r>
            <a:br>
              <a:rPr lang="en-GB" dirty="0" smtClean="0"/>
            </a:br>
            <a:r>
              <a:rPr lang="en-GB" dirty="0" smtClean="0"/>
              <a:t/>
            </a:r>
            <a:br>
              <a:rPr lang="en-GB" dirty="0" smtClean="0"/>
            </a:br>
            <a:r>
              <a:rPr lang="en-GB" dirty="0" smtClean="0"/>
              <a:t>Yorkshire 2nd Battalion  but attached to the 21</a:t>
            </a:r>
            <a:r>
              <a:rPr lang="en-GB" baseline="30000" dirty="0" smtClean="0"/>
              <a:t>st</a:t>
            </a:r>
            <a:r>
              <a:rPr lang="en-GB" dirty="0" smtClean="0"/>
              <a:t> Light Trench Mortar Battery</a:t>
            </a:r>
            <a:br>
              <a:rPr lang="en-GB" dirty="0" smtClean="0"/>
            </a:br>
            <a:endParaRPr lang="en-US" dirty="0"/>
          </a:p>
        </p:txBody>
      </p:sp>
    </p:spTree>
    <p:extLst>
      <p:ext uri="{BB962C8B-B14F-4D97-AF65-F5344CB8AC3E}">
        <p14:creationId xmlns:p14="http://schemas.microsoft.com/office/powerpoint/2010/main" val="21498170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74602" y="282167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2053" name="Picture 5" descr="G:\l -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563" y="1704256"/>
            <a:ext cx="11521440"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264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62" y="364907"/>
            <a:ext cx="11521440" cy="1600200"/>
          </a:xfrm>
        </p:spPr>
        <p:txBody>
          <a:bodyPr/>
          <a:lstStyle/>
          <a:p>
            <a:r>
              <a:rPr lang="en-GB" u="sng" dirty="0" smtClean="0"/>
              <a:t>Cleeve Prior 1914 -1918</a:t>
            </a:r>
            <a:endParaRPr lang="en-US" u="sng"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4561" y="1965106"/>
            <a:ext cx="11521441" cy="7155973"/>
          </a:xfr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974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74602" y="282167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US" dirty="0"/>
          </a:p>
        </p:txBody>
      </p:sp>
      <p:pic>
        <p:nvPicPr>
          <p:cNvPr id="2051" name="Picture 3" descr="G:\Cecil Perki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384" y="2065918"/>
            <a:ext cx="7704856" cy="691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885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George </a:t>
            </a:r>
            <a:r>
              <a:rPr lang="en-GB" dirty="0" err="1" smtClean="0"/>
              <a:t>Oakey</a:t>
            </a:r>
            <a:r>
              <a:rPr lang="en-GB" dirty="0" smtClean="0"/>
              <a:t/>
            </a:r>
            <a:br>
              <a:rPr lang="en-GB" dirty="0" smtClean="0"/>
            </a:br>
            <a:r>
              <a:rPr lang="en-GB" dirty="0" smtClean="0"/>
              <a:t>Born 1889 </a:t>
            </a:r>
            <a:br>
              <a:rPr lang="en-GB" dirty="0" smtClean="0"/>
            </a:br>
            <a:r>
              <a:rPr lang="en-GB" dirty="0" smtClean="0"/>
              <a:t/>
            </a:r>
            <a:br>
              <a:rPr lang="en-GB" dirty="0" smtClean="0"/>
            </a:br>
            <a:r>
              <a:rPr lang="en-GB" dirty="0" smtClean="0"/>
              <a:t>Lived in Cleeve Prior and his parents were Charles &amp; Mary </a:t>
            </a:r>
            <a:r>
              <a:rPr lang="en-GB" dirty="0" err="1" smtClean="0"/>
              <a:t>Oakey</a:t>
            </a:r>
            <a:r>
              <a:rPr lang="en-GB" dirty="0" smtClean="0"/>
              <a:t/>
            </a:r>
            <a:br>
              <a:rPr lang="en-GB" dirty="0" smtClean="0"/>
            </a:br>
            <a:r>
              <a:rPr lang="en-GB" dirty="0" smtClean="0"/>
              <a:t/>
            </a:r>
            <a:br>
              <a:rPr lang="en-GB" dirty="0" smtClean="0"/>
            </a:br>
            <a:r>
              <a:rPr lang="en-GB" dirty="0" smtClean="0"/>
              <a:t>Grenadier  Guards 3rd Battalion S/No 30290</a:t>
            </a:r>
            <a:br>
              <a:rPr lang="en-GB" dirty="0" smtClean="0"/>
            </a:br>
            <a:endParaRPr lang="en-US" dirty="0"/>
          </a:p>
        </p:txBody>
      </p:sp>
    </p:spTree>
    <p:extLst>
      <p:ext uri="{BB962C8B-B14F-4D97-AF65-F5344CB8AC3E}">
        <p14:creationId xmlns:p14="http://schemas.microsoft.com/office/powerpoint/2010/main" val="29207365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3296" y="1704256"/>
            <a:ext cx="10670795" cy="71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275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thinkdefence.co.uk/wp-content/uploads/2014/05/Canal-du-Nord-Hopkins-Bridg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63" y="2065918"/>
            <a:ext cx="11486637" cy="707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352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200" y="2003282"/>
            <a:ext cx="10410498" cy="675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7872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504" y="2136303"/>
            <a:ext cx="5400600" cy="676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2643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Edwin Jesse Nicholls</a:t>
            </a:r>
            <a:br>
              <a:rPr lang="en-GB" dirty="0" smtClean="0"/>
            </a:br>
            <a:r>
              <a:rPr lang="en-GB" dirty="0" smtClean="0"/>
              <a:t>Born 1889 </a:t>
            </a:r>
            <a:br>
              <a:rPr lang="en-GB" dirty="0" smtClean="0"/>
            </a:br>
            <a:r>
              <a:rPr lang="en-GB" dirty="0" smtClean="0"/>
              <a:t/>
            </a:r>
            <a:br>
              <a:rPr lang="en-GB" dirty="0" smtClean="0"/>
            </a:br>
            <a:r>
              <a:rPr lang="en-GB" dirty="0" smtClean="0"/>
              <a:t>Parents Joseph &amp; Emily Nicholls  of  Cleeve Prior</a:t>
            </a:r>
            <a:br>
              <a:rPr lang="en-GB" dirty="0" smtClean="0"/>
            </a:br>
            <a:r>
              <a:rPr lang="en-GB" dirty="0" smtClean="0"/>
              <a:t/>
            </a:r>
            <a:br>
              <a:rPr lang="en-GB" dirty="0" smtClean="0"/>
            </a:br>
            <a:r>
              <a:rPr lang="en-GB" dirty="0" smtClean="0"/>
              <a:t>2</a:t>
            </a:r>
            <a:r>
              <a:rPr lang="en-GB" baseline="30000" dirty="0" smtClean="0"/>
              <a:t>nd</a:t>
            </a:r>
            <a:r>
              <a:rPr lang="en-GB" dirty="0" smtClean="0"/>
              <a:t> Lieutenant  </a:t>
            </a:r>
            <a:r>
              <a:rPr lang="en-GB" dirty="0" err="1" smtClean="0"/>
              <a:t>Worcs</a:t>
            </a:r>
            <a:r>
              <a:rPr lang="en-GB" dirty="0" smtClean="0"/>
              <a:t> 1</a:t>
            </a:r>
            <a:r>
              <a:rPr lang="en-GB" baseline="30000" dirty="0" smtClean="0"/>
              <a:t>st</a:t>
            </a:r>
            <a:r>
              <a:rPr lang="en-GB" dirty="0" smtClean="0"/>
              <a:t>  Battalion Awarded Military Cross</a:t>
            </a:r>
            <a:br>
              <a:rPr lang="en-GB" dirty="0" smtClean="0"/>
            </a:br>
            <a:endParaRPr lang="en-US" dirty="0"/>
          </a:p>
        </p:txBody>
      </p:sp>
    </p:spTree>
    <p:extLst>
      <p:ext uri="{BB962C8B-B14F-4D97-AF65-F5344CB8AC3E}">
        <p14:creationId xmlns:p14="http://schemas.microsoft.com/office/powerpoint/2010/main" val="13148236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Cleeve Prior 1914 -1918</a:t>
            </a:r>
            <a:endParaRPr lang="en-US" dirty="0"/>
          </a:p>
        </p:txBody>
      </p:sp>
      <p:sp>
        <p:nvSpPr>
          <p:cNvPr id="3" name="Content Placeholder 2"/>
          <p:cNvSpPr>
            <a:spLocks noGrp="1"/>
          </p:cNvSpPr>
          <p:nvPr>
            <p:ph idx="1"/>
          </p:nvPr>
        </p:nvSpPr>
        <p:spPr>
          <a:xfrm>
            <a:off x="654562" y="1632247"/>
            <a:ext cx="11521440" cy="7488833"/>
          </a:xfrm>
        </p:spPr>
        <p:txBody>
          <a:bodyPr>
            <a:normAutofit/>
          </a:bodyPr>
          <a:lstStyle/>
          <a:p>
            <a:pPr marL="0" indent="0">
              <a:buNone/>
            </a:pPr>
            <a:endParaRPr lang="de-DE" sz="3600" dirty="0"/>
          </a:p>
          <a:p>
            <a:pPr marL="0" indent="0">
              <a:buNone/>
            </a:pPr>
            <a:r>
              <a:rPr lang="de-DE" sz="3600" b="1" dirty="0" smtClean="0">
                <a:latin typeface="Gabriola" panose="04040605051002020D02" pitchFamily="82" charset="0"/>
              </a:rPr>
              <a:t>      2nd </a:t>
            </a:r>
            <a:r>
              <a:rPr lang="de-DE" sz="3600" b="1" dirty="0">
                <a:latin typeface="Gabriola" panose="04040605051002020D02" pitchFamily="82" charset="0"/>
              </a:rPr>
              <a:t>Lt. Edwin Jesse Nicholls, 1st Bn., Worcester Regiment</a:t>
            </a:r>
            <a:r>
              <a:rPr lang="de-DE" sz="3600" dirty="0">
                <a:latin typeface="Gabriola" panose="04040605051002020D02" pitchFamily="82" charset="0"/>
              </a:rPr>
              <a:t>.</a:t>
            </a:r>
          </a:p>
          <a:p>
            <a:pPr marL="560003" lvl="1" indent="0">
              <a:buNone/>
            </a:pPr>
            <a:r>
              <a:rPr lang="en-US" sz="3600" dirty="0">
                <a:latin typeface="Gabriola" panose="04040605051002020D02" pitchFamily="82" charset="0"/>
              </a:rPr>
              <a:t>Whilst in command of a raiding party at Oppy, on the night of 15th-16th September, 1918, he showed marked gallantry and zeal. His party cleared the hostile positions to a depth of over 1,000 yards. Although not successful in obtaining a prisoner, as the enemy fled from his forward posts, he obtained valuable information of the enemy's sector and his methods of defence. He remained in the hostile line for over an hour.</a:t>
            </a:r>
          </a:p>
          <a:p>
            <a:pPr marL="560003" lvl="1" indent="0">
              <a:buNone/>
            </a:pPr>
            <a:r>
              <a:rPr lang="en-US" sz="3600" dirty="0">
                <a:latin typeface="Gabriola" panose="04040605051002020D02" pitchFamily="82" charset="0"/>
              </a:rPr>
              <a:t>Later in the night he was ordered to hold and consolidate the area taken. He went forward with the selected .garrison, but was forced to withdraw on account of strong hostile parties being again in occupation of the hostile positions.</a:t>
            </a:r>
          </a:p>
          <a:p>
            <a:pPr marL="560003" lvl="1" indent="0">
              <a:buNone/>
            </a:pPr>
            <a:endParaRPr lang="de-DE" sz="3600" dirty="0"/>
          </a:p>
          <a:p>
            <a:pPr marL="560003" lvl="1" indent="0">
              <a:buNone/>
            </a:pPr>
            <a:endParaRPr lang="en-US" sz="2000" dirty="0">
              <a:solidFill>
                <a:srgbClr val="5F4EC4"/>
              </a:solidFill>
              <a:latin typeface="Gabriola" panose="04040605051002020D02" pitchFamily="82"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8295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sp>
        <p:nvSpPr>
          <p:cNvPr id="3" name="Content Placeholder 2"/>
          <p:cNvSpPr>
            <a:spLocks noGrp="1"/>
          </p:cNvSpPr>
          <p:nvPr>
            <p:ph idx="1"/>
          </p:nvPr>
        </p:nvSpPr>
        <p:spPr>
          <a:xfrm>
            <a:off x="3603306" y="6010336"/>
            <a:ext cx="5451046" cy="653099"/>
          </a:xfrm>
        </p:spPr>
        <p:txBody>
          <a:bodyPr/>
          <a:lstStyle/>
          <a:p>
            <a:pPr marL="0" indent="0" algn="ctr">
              <a:buNone/>
            </a:pPr>
            <a:r>
              <a:rPr lang="en-GB" sz="2500" dirty="0"/>
              <a:t>Auberchicourt  Cemetery</a:t>
            </a:r>
            <a:endParaRPr lang="en-US" sz="25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297" y="2401510"/>
            <a:ext cx="10670793" cy="621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6574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504" y="1920280"/>
            <a:ext cx="5472607" cy="676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787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Cleeve Prior 1914 -1918</a:t>
            </a:r>
            <a:endParaRPr lang="en-US"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6186" y="2280320"/>
            <a:ext cx="11305334"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464" y="8761040"/>
            <a:ext cx="5520690" cy="69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407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Arthur Gordon </a:t>
            </a:r>
            <a:r>
              <a:rPr lang="en-GB" dirty="0" err="1" smtClean="0"/>
              <a:t>Sisam</a:t>
            </a:r>
            <a:r>
              <a:rPr lang="en-GB" dirty="0" smtClean="0"/>
              <a:t/>
            </a:r>
            <a:br>
              <a:rPr lang="en-GB" dirty="0" smtClean="0"/>
            </a:br>
            <a:r>
              <a:rPr lang="en-GB" dirty="0" smtClean="0"/>
              <a:t>Born 1890 </a:t>
            </a:r>
            <a:br>
              <a:rPr lang="en-GB" dirty="0" smtClean="0"/>
            </a:br>
            <a:r>
              <a:rPr lang="en-GB" dirty="0" smtClean="0"/>
              <a:t/>
            </a:r>
            <a:br>
              <a:rPr lang="en-GB" dirty="0" smtClean="0"/>
            </a:br>
            <a:r>
              <a:rPr lang="en-GB" dirty="0" smtClean="0"/>
              <a:t>Parents Thomas &amp; Mary Jane </a:t>
            </a:r>
            <a:r>
              <a:rPr lang="en-GB" dirty="0" err="1" smtClean="0"/>
              <a:t>Sisam</a:t>
            </a:r>
            <a:r>
              <a:rPr lang="en-GB" dirty="0" smtClean="0"/>
              <a:t> of  Cleeve Prior</a:t>
            </a:r>
            <a:br>
              <a:rPr lang="en-GB" dirty="0" smtClean="0"/>
            </a:br>
            <a:r>
              <a:rPr lang="en-GB" dirty="0" smtClean="0"/>
              <a:t/>
            </a:r>
            <a:br>
              <a:rPr lang="en-GB" dirty="0" smtClean="0"/>
            </a:br>
            <a:r>
              <a:rPr lang="en-GB" dirty="0" smtClean="0"/>
              <a:t>South Wales Borderers 6</a:t>
            </a:r>
            <a:r>
              <a:rPr lang="en-GB" baseline="30000" dirty="0" smtClean="0"/>
              <a:t>th</a:t>
            </a:r>
            <a:r>
              <a:rPr lang="en-GB" dirty="0" smtClean="0"/>
              <a:t>  Battalion S/No 16791</a:t>
            </a:r>
            <a:br>
              <a:rPr lang="en-GB" dirty="0" smtClean="0"/>
            </a:br>
            <a:endParaRPr lang="en-US" dirty="0"/>
          </a:p>
        </p:txBody>
      </p:sp>
    </p:spTree>
    <p:extLst>
      <p:ext uri="{BB962C8B-B14F-4D97-AF65-F5344CB8AC3E}">
        <p14:creationId xmlns:p14="http://schemas.microsoft.com/office/powerpoint/2010/main" val="9996051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Cleeve Prior 1914 -1918</a:t>
            </a:r>
            <a:endParaRPr lang="en-US" dirty="0"/>
          </a:p>
        </p:txBody>
      </p:sp>
      <p:sp>
        <p:nvSpPr>
          <p:cNvPr id="3" name="Content Placeholder 2"/>
          <p:cNvSpPr>
            <a:spLocks noGrp="1"/>
          </p:cNvSpPr>
          <p:nvPr>
            <p:ph idx="1"/>
          </p:nvPr>
        </p:nvSpPr>
        <p:spPr>
          <a:xfrm>
            <a:off x="654562" y="1632247"/>
            <a:ext cx="11521440" cy="6192689"/>
          </a:xfrm>
        </p:spPr>
        <p:txBody>
          <a:bodyPr>
            <a:normAutofit/>
          </a:bodyPr>
          <a:lstStyle/>
          <a:p>
            <a:pPr marL="0" indent="0">
              <a:buNone/>
            </a:pPr>
            <a:endParaRPr lang="de-DE" sz="2500" dirty="0"/>
          </a:p>
          <a:p>
            <a:pPr marL="560003" lvl="1" indent="0">
              <a:buNone/>
            </a:pPr>
            <a:r>
              <a:rPr lang="en-US" sz="2800" dirty="0" smtClean="0">
                <a:solidFill>
                  <a:srgbClr val="5F4EC4"/>
                </a:solidFill>
                <a:latin typeface="Gabriola" panose="04040605051002020D02" pitchFamily="82" charset="0"/>
              </a:rPr>
              <a:t> </a:t>
            </a:r>
            <a:endParaRPr lang="de-DE" sz="2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Simon Davies\Pictures\2015-11-08\0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2448" y="2208312"/>
            <a:ext cx="6696744" cy="6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7584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t>Cleeve Prior 1914 -1918</a:t>
            </a:r>
            <a:endParaRPr lang="en-US" u="sng" dirty="0"/>
          </a:p>
        </p:txBody>
      </p:sp>
      <p:sp>
        <p:nvSpPr>
          <p:cNvPr id="3" name="Content Placeholder 2"/>
          <p:cNvSpPr>
            <a:spLocks noGrp="1"/>
          </p:cNvSpPr>
          <p:nvPr>
            <p:ph idx="1"/>
          </p:nvPr>
        </p:nvSpPr>
        <p:spPr>
          <a:xfrm>
            <a:off x="3376464" y="6211959"/>
            <a:ext cx="6048672" cy="2364671"/>
          </a:xfrm>
        </p:spPr>
        <p:txBody>
          <a:bodyPr>
            <a:normAutofit/>
          </a:bodyPr>
          <a:lstStyle/>
          <a:p>
            <a:pPr marL="0" indent="0" algn="ctr">
              <a:buNone/>
            </a:pPr>
            <a:r>
              <a:rPr lang="en-GB" sz="2900" dirty="0"/>
              <a:t>Brookwood Military Cemetery.</a:t>
            </a:r>
          </a:p>
          <a:p>
            <a:pPr marL="0" indent="0" algn="ctr">
              <a:buNone/>
            </a:pPr>
            <a:r>
              <a:rPr lang="en-GB" sz="2900" dirty="0"/>
              <a:t>Woking</a:t>
            </a:r>
          </a:p>
          <a:p>
            <a:pPr marL="0" indent="0" algn="ctr">
              <a:buNone/>
            </a:pPr>
            <a:r>
              <a:rPr lang="en-GB" sz="2900" dirty="0"/>
              <a:t>England</a:t>
            </a:r>
            <a:endParaRPr lang="en-US" sz="29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200" y="2208312"/>
            <a:ext cx="10410497" cy="640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7872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640080" y="384493"/>
            <a:ext cx="11521440" cy="1600200"/>
          </a:xfrm>
        </p:spPr>
        <p:txBody>
          <a:bodyPr/>
          <a:lstStyle/>
          <a:p>
            <a:r>
              <a:rPr lang="en-GB" u="sng" dirty="0" smtClean="0"/>
              <a:t>Cleeve Prior 1914 -1918</a:t>
            </a:r>
            <a:endParaRPr lang="en-US" u="sng"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66" y="2136304"/>
            <a:ext cx="10746932"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09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Cleeve Prior 1914 -1918</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690813" y="2727325"/>
            <a:ext cx="7419975"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asoldieronthesomme.com.au/wp-content/uploads/2014/05/flinders-battlefield.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63" y="2136305"/>
            <a:ext cx="11229527"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429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4562" y="465718"/>
            <a:ext cx="11521440" cy="1600200"/>
          </a:xfrm>
          <a:prstGeom prst="rect">
            <a:avLst/>
          </a:prstGeom>
        </p:spPr>
        <p:txBody>
          <a:bodyPr vert="horz" lIns="128001" tIns="64001" rIns="128001" bIns="64001"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smtClean="0"/>
              <a:t>Cleeve Prior 1914 -1918</a:t>
            </a:r>
            <a:endParaRPr lang="en-US" u="sng" dirty="0"/>
          </a:p>
        </p:txBody>
      </p:sp>
      <p:sp>
        <p:nvSpPr>
          <p:cNvPr id="7" name="Content Placeholder 2"/>
          <p:cNvSpPr txBox="1">
            <a:spLocks/>
          </p:cNvSpPr>
          <p:nvPr/>
        </p:nvSpPr>
        <p:spPr>
          <a:xfrm>
            <a:off x="654562" y="2815197"/>
            <a:ext cx="11521440" cy="5715419"/>
          </a:xfrm>
          <a:prstGeom prst="rect">
            <a:avLst/>
          </a:prstGeom>
        </p:spPr>
        <p:txBody>
          <a:bodyPr vert="horz" lIns="128001" tIns="64001" rIns="128001" bIns="64001"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dirty="0" smtClean="0">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306" y="364907"/>
            <a:ext cx="946785" cy="82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63" y="423848"/>
            <a:ext cx="1117469" cy="7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a:spLocks noGrp="1"/>
          </p:cNvSpPr>
          <p:nvPr>
            <p:ph type="ctrTitle"/>
          </p:nvPr>
        </p:nvSpPr>
        <p:spPr>
          <a:xfrm>
            <a:off x="960120" y="2982596"/>
            <a:ext cx="10881360" cy="2058035"/>
          </a:xfrm>
        </p:spPr>
        <p:txBody>
          <a:bodyPr>
            <a:normAutofit fontScale="90000"/>
          </a:bodyPr>
          <a:lstStyle/>
          <a:p>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Harry Arthur Nicholls</a:t>
            </a:r>
            <a:br>
              <a:rPr lang="en-GB" dirty="0" smtClean="0"/>
            </a:br>
            <a:r>
              <a:rPr lang="en-GB" dirty="0" smtClean="0"/>
              <a:t>Born  March 1895</a:t>
            </a:r>
            <a:br>
              <a:rPr lang="en-GB" dirty="0" smtClean="0"/>
            </a:br>
            <a:r>
              <a:rPr lang="en-GB" dirty="0" smtClean="0"/>
              <a:t/>
            </a:r>
            <a:br>
              <a:rPr lang="en-GB" dirty="0" smtClean="0"/>
            </a:br>
            <a:r>
              <a:rPr lang="en-GB" dirty="0" smtClean="0"/>
              <a:t>Parents  Frederick &amp; Fanny Nicholls of </a:t>
            </a:r>
            <a:r>
              <a:rPr lang="en-GB" dirty="0" err="1" smtClean="0"/>
              <a:t>Marlcliffe</a:t>
            </a:r>
            <a:r>
              <a:rPr lang="en-GB" dirty="0" smtClean="0"/>
              <a:t/>
            </a:r>
            <a:br>
              <a:rPr lang="en-GB" dirty="0" smtClean="0"/>
            </a:br>
            <a:r>
              <a:rPr lang="en-GB" dirty="0" smtClean="0"/>
              <a:t/>
            </a:r>
            <a:br>
              <a:rPr lang="en-GB" dirty="0" smtClean="0"/>
            </a:br>
            <a:r>
              <a:rPr lang="en-GB" dirty="0" smtClean="0"/>
              <a:t>Private S/No 12878 </a:t>
            </a:r>
            <a:r>
              <a:rPr lang="en-GB" dirty="0" err="1" smtClean="0"/>
              <a:t>Worcs</a:t>
            </a:r>
            <a:r>
              <a:rPr lang="en-GB" dirty="0" smtClean="0"/>
              <a:t> 2</a:t>
            </a:r>
            <a:r>
              <a:rPr lang="en-GB" baseline="30000" dirty="0" smtClean="0"/>
              <a:t>nd</a:t>
            </a:r>
            <a:r>
              <a:rPr lang="en-GB" dirty="0" smtClean="0"/>
              <a:t> Battalion</a:t>
            </a:r>
            <a:br>
              <a:rPr lang="en-GB" dirty="0" smtClean="0"/>
            </a:br>
            <a:endParaRPr lang="en-US" dirty="0"/>
          </a:p>
        </p:txBody>
      </p:sp>
    </p:spTree>
    <p:extLst>
      <p:ext uri="{BB962C8B-B14F-4D97-AF65-F5344CB8AC3E}">
        <p14:creationId xmlns:p14="http://schemas.microsoft.com/office/powerpoint/2010/main" val="29920751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13465</TotalTime>
  <Words>5137</Words>
  <Application>Microsoft Office PowerPoint</Application>
  <PresentationFormat>A3 Paper (297x420 mm)</PresentationFormat>
  <Paragraphs>287</Paragraphs>
  <Slides>73</Slides>
  <Notes>73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Gabriola</vt:lpstr>
      <vt:lpstr>Office Theme</vt:lpstr>
      <vt:lpstr>PowerPoint Presentation</vt:lpstr>
      <vt:lpstr> </vt:lpstr>
      <vt:lpstr>Cleeve Prior 1914 -1918</vt:lpstr>
      <vt:lpstr> </vt:lpstr>
      <vt:lpstr>PowerPoint Presentation</vt:lpstr>
      <vt:lpstr>Cleeve Prior 1914 -1918</vt:lpstr>
      <vt:lpstr>Cleeve Prior 1914 -1918</vt:lpstr>
      <vt:lpstr>Cleeve Prior 1914 -1918</vt:lpstr>
      <vt:lpstr>    Harry Arthur Nicholls Born  March 1895  Parents  Frederick &amp; Fanny Nicholls of Marlcliffe  Private S/No 12878 Worcs 2nd Battalion </vt:lpstr>
      <vt:lpstr>PowerPoint Presentation</vt:lpstr>
      <vt:lpstr>PowerPoint Presentation</vt:lpstr>
      <vt:lpstr>PowerPoint Presentation</vt:lpstr>
      <vt:lpstr>Poperinge Old Military Cemetery</vt:lpstr>
      <vt:lpstr>Cleeve Prior 1914 -1918</vt:lpstr>
      <vt:lpstr> </vt:lpstr>
      <vt:lpstr>  </vt:lpstr>
      <vt:lpstr>  1915  </vt:lpstr>
      <vt:lpstr>PowerPoint Presentation</vt:lpstr>
      <vt:lpstr>Cleeve Prior 1914 -1918</vt:lpstr>
      <vt:lpstr>PowerPoint Presentation</vt:lpstr>
      <vt:lpstr>    James William Spiers Born in Evesham 1894  Parents  William &amp; Elizabeth Spiers of Evesham  Private S/No 12606 Worcs 1st Battalion </vt:lpstr>
      <vt:lpstr>Cleeve Prior 1914 -1918</vt:lpstr>
      <vt:lpstr>Cleeve Prior 1914 -1918</vt:lpstr>
      <vt:lpstr>    Harry James Haywood Born in Cleeve Prior 1896  Son of Mrs Sarah Haywood of Cleeve Prior  Private S/No 17271 Worcs 2nd Battalion </vt:lpstr>
      <vt:lpstr> </vt:lpstr>
      <vt:lpstr>Cleeve Prior 1914 -1918</vt:lpstr>
      <vt:lpstr>Cleeve Prior 1914 -1918</vt:lpstr>
      <vt:lpstr>Cleeve Prior 1914 -1918</vt:lpstr>
      <vt:lpstr>Cleeve Prior 1914 -1918</vt:lpstr>
      <vt:lpstr>  1916  </vt:lpstr>
      <vt:lpstr>  1917  </vt:lpstr>
      <vt:lpstr>    Raymond Wilfred Stanley Born in Walsall 12th Jan 1891  Parents  Isaac &amp; Annie Stanley of Cleeve Prior   Pilot Royal Flying Corps S/No 43126 </vt:lpstr>
      <vt:lpstr> </vt:lpstr>
      <vt:lpstr>Cleeve Prior 1914 -1918</vt:lpstr>
      <vt:lpstr>    </vt:lpstr>
      <vt:lpstr>    </vt:lpstr>
      <vt:lpstr>    </vt:lpstr>
      <vt:lpstr>Cleeve Prior 1914 -1918</vt:lpstr>
      <vt:lpstr>Cleeve Prior 1914 -1918</vt:lpstr>
      <vt:lpstr>    George Brookes Born 1892  Parents were originally from Welford on Avon but had moved to Cleeve Prior by the 1911 Census  Private S/No 17285 Worcs 10th Battalion </vt:lpstr>
      <vt:lpstr>    </vt:lpstr>
      <vt:lpstr>Cleeve Prior 1914 -1918</vt:lpstr>
      <vt:lpstr>Cleeve Prior 1914 -1918</vt:lpstr>
      <vt:lpstr>Cleeve Prior 1914 -1918</vt:lpstr>
      <vt:lpstr>    Ernest Cook Born 1892  Parents   Thomas &amp; Emma Cook  of Cleeve Prior  Lance Corporal S/No 17273 Worcs 3rd Battalion </vt:lpstr>
      <vt:lpstr>Cleeve Prior 1914 -1918</vt:lpstr>
      <vt:lpstr>Cleeve Prior 1914 -1918</vt:lpstr>
      <vt:lpstr>Cleeve Prior 1914 -1918</vt:lpstr>
      <vt:lpstr>Cleeve Prior 1914 -1918</vt:lpstr>
      <vt:lpstr>Cleeve Prior 1914 -1918</vt:lpstr>
      <vt:lpstr>    Albert Adams Born in 1884   Lived in Cleeve Prior &amp; parents were from Honeybourne  Company Sgt Major S/No 6473 Worcestershire 1st Battalion </vt:lpstr>
      <vt:lpstr>    </vt:lpstr>
      <vt:lpstr>    </vt:lpstr>
      <vt:lpstr>    </vt:lpstr>
      <vt:lpstr>Cleeve Prior 1914 -1918</vt:lpstr>
      <vt:lpstr>Cleeve Prior 1914 -1918</vt:lpstr>
      <vt:lpstr>  1918  </vt:lpstr>
      <vt:lpstr>    Cecil Perkins Born 1896  Lived in Cleeve Prior  Yorkshire 2nd Battalion  but attached to the 21st Light Trench Mortar Battery </vt:lpstr>
      <vt:lpstr>    </vt:lpstr>
      <vt:lpstr>    </vt:lpstr>
      <vt:lpstr>    George Oakey Born 1889   Lived in Cleeve Prior and his parents were Charles &amp; Mary Oakey  Grenadier  Guards 3rd Battalion S/No 30290 </vt:lpstr>
      <vt:lpstr>PowerPoint Presentation</vt:lpstr>
      <vt:lpstr>PowerPoint Presentation</vt:lpstr>
      <vt:lpstr>Cleeve Prior 1914 -1918</vt:lpstr>
      <vt:lpstr>Cleeve Prior 1914 -1918</vt:lpstr>
      <vt:lpstr>    Edwin Jesse Nicholls Born 1889   Parents Joseph &amp; Emily Nicholls  of  Cleeve Prior  2nd Lieutenant  Worcs 1st  Battalion Awarded Military Cross </vt:lpstr>
      <vt:lpstr>Cleeve Prior 1914 -1918</vt:lpstr>
      <vt:lpstr>Cleeve Prior 1914 -1918</vt:lpstr>
      <vt:lpstr>Cleeve Prior 1914 -1918</vt:lpstr>
      <vt:lpstr>    Arthur Gordon Sisam Born 1890   Parents Thomas &amp; Mary Jane Sisam of  Cleeve Prior  South Wales Borderers 6th  Battalion S/No 16791 </vt:lpstr>
      <vt:lpstr>Cleeve Prior 1914 -1918</vt:lpstr>
      <vt:lpstr>Cleeve Prior 1914 -1918</vt:lpstr>
      <vt:lpstr>Cleeve Prior 1914 -1918</vt:lpstr>
    </vt:vector>
  </TitlesOfParts>
  <Company>AT&amp;T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AT&amp;T</dc:creator>
  <cp:lastModifiedBy>Ian Robinson</cp:lastModifiedBy>
  <cp:revision>418</cp:revision>
  <cp:lastPrinted>2014-07-11T07:39:45Z</cp:lastPrinted>
  <dcterms:created xsi:type="dcterms:W3CDTF">2014-05-10T14:38:20Z</dcterms:created>
  <dcterms:modified xsi:type="dcterms:W3CDTF">2017-09-12T19:33:05Z</dcterms:modified>
</cp:coreProperties>
</file>